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1" r:id="rId25"/>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93EB"/>
    <a:srgbClr val="C0C8F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3" d="100"/>
          <a:sy n="73" d="100"/>
        </p:scale>
        <p:origin x="582"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2024/4/30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28977839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9270666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29.jpeg"/><Relationship Id="rId4" Type="http://schemas.openxmlformats.org/officeDocument/2006/relationships/image" Target="../media/image28.jpeg"/></Relationships>
</file>

<file path=ppt/slides/_rels/slide12.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jpeg"/><Relationship Id="rId7" Type="http://schemas.openxmlformats.org/officeDocument/2006/relationships/image" Target="../media/image35.jpeg"/><Relationship Id="rId2"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8" Type="http://schemas.openxmlformats.org/officeDocument/2006/relationships/image" Target="../media/image66.jpeg"/><Relationship Id="rId13" Type="http://schemas.openxmlformats.org/officeDocument/2006/relationships/image" Target="../media/image71.jpeg"/><Relationship Id="rId3" Type="http://schemas.openxmlformats.org/officeDocument/2006/relationships/image" Target="../media/image61.jpeg"/><Relationship Id="rId7" Type="http://schemas.openxmlformats.org/officeDocument/2006/relationships/image" Target="../media/image65.jpeg"/><Relationship Id="rId12" Type="http://schemas.openxmlformats.org/officeDocument/2006/relationships/image" Target="../media/image70.jpeg"/><Relationship Id="rId2" Type="http://schemas.openxmlformats.org/officeDocument/2006/relationships/image" Target="../media/image60.jpeg"/><Relationship Id="rId1" Type="http://schemas.openxmlformats.org/officeDocument/2006/relationships/slideLayout" Target="../slideLayouts/slideLayout1.xml"/><Relationship Id="rId6" Type="http://schemas.openxmlformats.org/officeDocument/2006/relationships/image" Target="../media/image64.jpeg"/><Relationship Id="rId11" Type="http://schemas.openxmlformats.org/officeDocument/2006/relationships/image" Target="../media/image69.jpeg"/><Relationship Id="rId5" Type="http://schemas.openxmlformats.org/officeDocument/2006/relationships/image" Target="../media/image63.jpeg"/><Relationship Id="rId15" Type="http://schemas.openxmlformats.org/officeDocument/2006/relationships/image" Target="../media/image73.jpeg"/><Relationship Id="rId10" Type="http://schemas.openxmlformats.org/officeDocument/2006/relationships/image" Target="../media/image68.jpeg"/><Relationship Id="rId4" Type="http://schemas.openxmlformats.org/officeDocument/2006/relationships/image" Target="../media/image62.jpeg"/><Relationship Id="rId9" Type="http://schemas.openxmlformats.org/officeDocument/2006/relationships/image" Target="../media/image67.jpeg"/><Relationship Id="rId14" Type="http://schemas.openxmlformats.org/officeDocument/2006/relationships/image" Target="../media/image72.jpeg"/></Relationships>
</file>

<file path=ppt/slides/_rels/slide1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85.jpeg"/><Relationship Id="rId13" Type="http://schemas.openxmlformats.org/officeDocument/2006/relationships/image" Target="../media/image90.jpeg"/><Relationship Id="rId3" Type="http://schemas.openxmlformats.org/officeDocument/2006/relationships/image" Target="../media/image80.jpeg"/><Relationship Id="rId7" Type="http://schemas.openxmlformats.org/officeDocument/2006/relationships/image" Target="../media/image84.jpeg"/><Relationship Id="rId12" Type="http://schemas.openxmlformats.org/officeDocument/2006/relationships/image" Target="../media/image89.jpeg"/><Relationship Id="rId2" Type="http://schemas.openxmlformats.org/officeDocument/2006/relationships/image" Target="../media/image79.jpeg"/><Relationship Id="rId1" Type="http://schemas.openxmlformats.org/officeDocument/2006/relationships/slideLayout" Target="../slideLayouts/slideLayout1.xml"/><Relationship Id="rId6" Type="http://schemas.openxmlformats.org/officeDocument/2006/relationships/image" Target="../media/image83.jpeg"/><Relationship Id="rId11" Type="http://schemas.openxmlformats.org/officeDocument/2006/relationships/image" Target="../media/image88.jpeg"/><Relationship Id="rId5" Type="http://schemas.openxmlformats.org/officeDocument/2006/relationships/image" Target="../media/image82.jpeg"/><Relationship Id="rId15" Type="http://schemas.openxmlformats.org/officeDocument/2006/relationships/image" Target="../media/image92.jpeg"/><Relationship Id="rId10" Type="http://schemas.openxmlformats.org/officeDocument/2006/relationships/image" Target="../media/image87.jpeg"/><Relationship Id="rId4" Type="http://schemas.openxmlformats.org/officeDocument/2006/relationships/image" Target="../media/image81.jpeg"/><Relationship Id="rId9" Type="http://schemas.openxmlformats.org/officeDocument/2006/relationships/image" Target="../media/image86.jpeg"/><Relationship Id="rId14" Type="http://schemas.openxmlformats.org/officeDocument/2006/relationships/image" Target="../media/image91.jpe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8" Type="http://schemas.openxmlformats.org/officeDocument/2006/relationships/image" Target="../media/image99.jpeg"/><Relationship Id="rId13" Type="http://schemas.openxmlformats.org/officeDocument/2006/relationships/image" Target="../media/image104.jpeg"/><Relationship Id="rId3" Type="http://schemas.openxmlformats.org/officeDocument/2006/relationships/image" Target="../media/image94.png"/><Relationship Id="rId7" Type="http://schemas.openxmlformats.org/officeDocument/2006/relationships/image" Target="../media/image98.jpeg"/><Relationship Id="rId12" Type="http://schemas.openxmlformats.org/officeDocument/2006/relationships/image" Target="../media/image103.jpeg"/><Relationship Id="rId2" Type="http://schemas.openxmlformats.org/officeDocument/2006/relationships/image" Target="../media/image93.png"/><Relationship Id="rId1" Type="http://schemas.openxmlformats.org/officeDocument/2006/relationships/slideLayout" Target="../slideLayouts/slideLayout1.xml"/><Relationship Id="rId6" Type="http://schemas.openxmlformats.org/officeDocument/2006/relationships/image" Target="../media/image97.jpeg"/><Relationship Id="rId11" Type="http://schemas.openxmlformats.org/officeDocument/2006/relationships/image" Target="../media/image102.jpeg"/><Relationship Id="rId5" Type="http://schemas.openxmlformats.org/officeDocument/2006/relationships/image" Target="../media/image96.jpeg"/><Relationship Id="rId15" Type="http://schemas.openxmlformats.org/officeDocument/2006/relationships/image" Target="../media/image106.jpeg"/><Relationship Id="rId10" Type="http://schemas.openxmlformats.org/officeDocument/2006/relationships/image" Target="../media/image101.jpeg"/><Relationship Id="rId4" Type="http://schemas.openxmlformats.org/officeDocument/2006/relationships/image" Target="../media/image95.jpeg"/><Relationship Id="rId9" Type="http://schemas.openxmlformats.org/officeDocument/2006/relationships/image" Target="../media/image100.jpeg"/><Relationship Id="rId14" Type="http://schemas.openxmlformats.org/officeDocument/2006/relationships/image" Target="../media/image105.jpe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 Id="rId5" Type="http://schemas.openxmlformats.org/officeDocument/2006/relationships/image" Target="../media/image110.png"/><Relationship Id="rId4" Type="http://schemas.openxmlformats.org/officeDocument/2006/relationships/image" Target="../media/image109.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p:cNvSpPr/>
          <p:nvPr/>
        </p:nvSpPr>
        <p:spPr>
          <a:xfrm>
            <a:off x="0" y="0"/>
            <a:ext cx="8020811" cy="6858000"/>
          </a:xfrm>
          <a:prstGeom prst="rect">
            <a:avLst/>
          </a:prstGeom>
          <a:solidFill>
            <a:srgbClr val="A6A6A6">
              <a:alpha val="88627"/>
            </a:srgbClr>
          </a:solidFill>
          <a:ln cap="flat">
            <a:noFill/>
            <a:prstDash val="solid"/>
            <a:miter lim="0"/>
          </a:ln>
        </p:spPr>
        <p:txBody>
          <a:bodyPr rtlCol="0"/>
          <a:lstStyle/>
          <a:p>
            <a:pPr algn="ctr"/>
            <a:endParaRPr lang="zh-CN" altLang="en-US"/>
          </a:p>
        </p:txBody>
      </p:sp>
      <p:pic>
        <p:nvPicPr>
          <p:cNvPr id="3" name="picture 3"/>
          <p:cNvPicPr>
            <a:picLocks noChangeAspect="1"/>
          </p:cNvPicPr>
          <p:nvPr/>
        </p:nvPicPr>
        <p:blipFill>
          <a:blip r:embed="rId2"/>
          <a:stretch>
            <a:fillRect/>
          </a:stretch>
        </p:blipFill>
        <p:spPr>
          <a:xfrm rot="21600000">
            <a:off x="11547475" y="114300"/>
            <a:ext cx="527050" cy="1082675"/>
          </a:xfrm>
          <a:prstGeom prst="rect">
            <a:avLst/>
          </a:prstGeom>
        </p:spPr>
      </p:pic>
      <p:pic>
        <p:nvPicPr>
          <p:cNvPr id="4" name="picture 4"/>
          <p:cNvPicPr>
            <a:picLocks noChangeAspect="1"/>
          </p:cNvPicPr>
          <p:nvPr/>
        </p:nvPicPr>
        <p:blipFill>
          <a:blip r:embed="rId3"/>
          <a:stretch>
            <a:fillRect/>
          </a:stretch>
        </p:blipFill>
        <p:spPr>
          <a:xfrm rot="21600000">
            <a:off x="8129016" y="210311"/>
            <a:ext cx="3526535" cy="6467855"/>
          </a:xfrm>
          <a:prstGeom prst="rect">
            <a:avLst/>
          </a:prstGeom>
        </p:spPr>
      </p:pic>
      <p:sp>
        <p:nvSpPr>
          <p:cNvPr id="5" name="textbox 5"/>
          <p:cNvSpPr/>
          <p:nvPr/>
        </p:nvSpPr>
        <p:spPr>
          <a:xfrm>
            <a:off x="955509" y="601243"/>
            <a:ext cx="3244850" cy="5232400"/>
          </a:xfrm>
          <a:prstGeom prst="rect">
            <a:avLst/>
          </a:prstGeom>
        </p:spPr>
        <p:txBody>
          <a:bodyPr vert="horz" wrap="square" lIns="0" tIns="0" rIns="0" bIns="0"/>
          <a:lstStyle/>
          <a:p>
            <a:pPr algn="l" rtl="0" eaLnBrk="0">
              <a:lnSpc>
                <a:spcPct val="83000"/>
              </a:lnSpc>
            </a:pPr>
            <a:endParaRPr lang="en-US" altLang="en-US" sz="100" dirty="0"/>
          </a:p>
          <a:p>
            <a:pPr algn="l" rtl="0" eaLnBrk="0">
              <a:lnSpc>
                <a:spcPct val="116000"/>
              </a:lnSpc>
            </a:pPr>
            <a:r>
              <a:rPr lang="en-US" altLang="zh-CN" sz="3600" b="1">
                <a:latin typeface="+mn-ea"/>
                <a:sym typeface="+mn-ea"/>
              </a:rPr>
              <a:t>C</a:t>
            </a:r>
            <a:r>
              <a:rPr lang="zh-CN" altLang="en-US" sz="3600" b="1">
                <a:latin typeface="+mn-ea"/>
                <a:sym typeface="+mn-ea"/>
              </a:rPr>
              <a:t>atal</a:t>
            </a:r>
            <a:r>
              <a:rPr lang="en-US" altLang="zh-CN" sz="3600" b="1">
                <a:latin typeface="+mn-ea"/>
                <a:sym typeface="+mn-ea"/>
              </a:rPr>
              <a:t>o</a:t>
            </a:r>
            <a:r>
              <a:rPr lang="zh-CN" altLang="en-US" sz="3600" b="1">
                <a:latin typeface="+mn-ea"/>
                <a:sym typeface="+mn-ea"/>
              </a:rPr>
              <a:t>gue</a:t>
            </a:r>
            <a:endParaRPr lang="zh-CN" altLang="en-US" sz="3600" b="1">
              <a:solidFill>
                <a:schemeClr val="tx1"/>
              </a:solidFill>
              <a:latin typeface="+mn-ea"/>
            </a:endParaRPr>
          </a:p>
          <a:p>
            <a:pPr algn="l" rtl="0" eaLnBrk="0">
              <a:lnSpc>
                <a:spcPct val="116000"/>
              </a:lnSpc>
            </a:pPr>
            <a:endParaRPr lang="en-US" altLang="en-US" sz="1000" dirty="0"/>
          </a:p>
          <a:p>
            <a:pPr algn="l" rtl="0" eaLnBrk="0">
              <a:lnSpc>
                <a:spcPct val="116000"/>
              </a:lnSpc>
            </a:pPr>
            <a:endParaRPr lang="en-US" altLang="en-US" sz="1000" dirty="0"/>
          </a:p>
          <a:p>
            <a:pPr algn="l" rtl="0" eaLnBrk="0">
              <a:lnSpc>
                <a:spcPct val="117000"/>
              </a:lnSpc>
            </a:pPr>
            <a:endParaRPr lang="en-US" altLang="en-US" sz="1000" dirty="0"/>
          </a:p>
          <a:p>
            <a:pPr algn="l" rtl="0" eaLnBrk="0">
              <a:lnSpc>
                <a:spcPct val="117000"/>
              </a:lnSpc>
            </a:pPr>
            <a:endParaRPr lang="en-US" altLang="en-US" sz="1000" dirty="0"/>
          </a:p>
          <a:p>
            <a:pPr marL="12700" algn="l" rtl="0" eaLnBrk="0">
              <a:lnSpc>
                <a:spcPts val="6015"/>
              </a:lnSpc>
            </a:pPr>
            <a:r>
              <a:rPr lang="en-US" altLang="zh-CN" sz="2300" b="1">
                <a:latin typeface="+mn-ea"/>
                <a:sym typeface="+mn-ea"/>
              </a:rPr>
              <a:t>Company Profile</a:t>
            </a:r>
          </a:p>
          <a:p>
            <a:pPr marL="12700" algn="l" rtl="0" eaLnBrk="0">
              <a:lnSpc>
                <a:spcPts val="6015"/>
              </a:lnSpc>
            </a:pPr>
            <a:r>
              <a:rPr lang="en-US" altLang="zh-CN" sz="2300" b="1">
                <a:latin typeface="+mn-ea"/>
                <a:sym typeface="+mn-ea"/>
              </a:rPr>
              <a:t>Services</a:t>
            </a:r>
            <a:endParaRPr lang="en-US" altLang="zh-CN" sz="2300" b="1">
              <a:solidFill>
                <a:schemeClr val="tx1"/>
              </a:solidFill>
              <a:latin typeface="+mn-ea"/>
              <a:sym typeface="+mn-ea"/>
            </a:endParaRPr>
          </a:p>
          <a:p>
            <a:pPr marL="15240" algn="l" rtl="0" eaLnBrk="0">
              <a:lnSpc>
                <a:spcPts val="6005"/>
              </a:lnSpc>
            </a:pPr>
            <a:r>
              <a:rPr lang="en-US" altLang="zh-CN" sz="2300" b="1">
                <a:latin typeface="+mn-ea"/>
                <a:sym typeface="+mn-ea"/>
              </a:rPr>
              <a:t>Products </a:t>
            </a:r>
            <a:endParaRPr lang="en-US" altLang="zh-CN" sz="2300" b="1">
              <a:solidFill>
                <a:schemeClr val="tx1"/>
              </a:solidFill>
              <a:latin typeface="+mn-ea"/>
              <a:sym typeface="+mn-ea"/>
            </a:endParaRPr>
          </a:p>
          <a:p>
            <a:pPr marL="13970" algn="l" rtl="0" eaLnBrk="0">
              <a:lnSpc>
                <a:spcPts val="6005"/>
              </a:lnSpc>
            </a:pPr>
            <a:r>
              <a:rPr lang="en-US" altLang="zh-CN" sz="2300" b="1">
                <a:latin typeface="+mn-ea"/>
                <a:sym typeface="+mn-ea"/>
              </a:rPr>
              <a:t>Clientele</a:t>
            </a:r>
            <a:endParaRPr lang="en-US" altLang="zh-CN" sz="2300" b="1">
              <a:solidFill>
                <a:schemeClr val="tx1"/>
              </a:solidFill>
              <a:latin typeface="+mn-ea"/>
              <a:sym typeface="+mn-ea"/>
            </a:endParaRPr>
          </a:p>
          <a:p>
            <a:pPr marL="13970" algn="l" rtl="0" eaLnBrk="0">
              <a:lnSpc>
                <a:spcPts val="6005"/>
              </a:lnSpc>
              <a:buClrTx/>
              <a:buSzTx/>
              <a:buFontTx/>
            </a:pPr>
            <a:r>
              <a:rPr lang="en-US" altLang="zh-CN" sz="2300" b="1">
                <a:latin typeface="+mn-ea"/>
              </a:rPr>
              <a:t>Contact us</a:t>
            </a:r>
          </a:p>
        </p:txBody>
      </p:sp>
      <p:sp>
        <p:nvSpPr>
          <p:cNvPr id="6" name="textbox 6"/>
          <p:cNvSpPr/>
          <p:nvPr/>
        </p:nvSpPr>
        <p:spPr>
          <a:xfrm>
            <a:off x="6627686" y="224599"/>
            <a:ext cx="1116330" cy="6386195"/>
          </a:xfrm>
          <a:prstGeom prst="rect">
            <a:avLst/>
          </a:prstGeom>
        </p:spPr>
        <p:txBody>
          <a:bodyPr vert="eaVert" wrap="square" lIns="0" tIns="0" rIns="0" bIns="0"/>
          <a:lstStyle/>
          <a:p>
            <a:pPr algn="l" rtl="0" eaLnBrk="0">
              <a:lnSpc>
                <a:spcPct val="82000"/>
              </a:lnSpc>
            </a:pPr>
            <a:endParaRPr lang="en-US" altLang="en-US" sz="100" dirty="0"/>
          </a:p>
          <a:p>
            <a:pPr marL="12700" algn="l" rtl="0" eaLnBrk="0">
              <a:lnSpc>
                <a:spcPts val="8585"/>
              </a:lnSpc>
            </a:pPr>
            <a:r>
              <a:rPr sz="5900" b="1" spc="0" dirty="0">
                <a:solidFill>
                  <a:srgbClr val="FFFFFF">
                    <a:alpha val="100000"/>
                  </a:srgbClr>
                </a:solidFill>
                <a:latin typeface="Arial" panose="020B0604020202020204"/>
                <a:ea typeface="Arial" panose="020B0604020202020204"/>
                <a:cs typeface="Arial" panose="020B0604020202020204"/>
              </a:rPr>
              <a:t>Table</a:t>
            </a:r>
            <a:r>
              <a:rPr sz="5900" spc="140" dirty="0">
                <a:solidFill>
                  <a:srgbClr val="FFFFFF">
                    <a:alpha val="100000"/>
                  </a:srgbClr>
                </a:solidFill>
                <a:latin typeface="Arial" panose="020B0604020202020204"/>
                <a:ea typeface="Arial" panose="020B0604020202020204"/>
                <a:cs typeface="Arial" panose="020B0604020202020204"/>
              </a:rPr>
              <a:t> </a:t>
            </a:r>
            <a:r>
              <a:rPr sz="5900" b="1" spc="0" dirty="0">
                <a:solidFill>
                  <a:srgbClr val="FFFFFF">
                    <a:alpha val="100000"/>
                  </a:srgbClr>
                </a:solidFill>
                <a:latin typeface="Arial" panose="020B0604020202020204"/>
                <a:ea typeface="Arial" panose="020B0604020202020204"/>
                <a:cs typeface="Arial" panose="020B0604020202020204"/>
              </a:rPr>
              <a:t>of</a:t>
            </a:r>
            <a:r>
              <a:rPr sz="5900" spc="120" dirty="0">
                <a:solidFill>
                  <a:srgbClr val="FFFFFF">
                    <a:alpha val="100000"/>
                  </a:srgbClr>
                </a:solidFill>
                <a:latin typeface="Arial" panose="020B0604020202020204"/>
                <a:ea typeface="Arial" panose="020B0604020202020204"/>
                <a:cs typeface="Arial" panose="020B0604020202020204"/>
              </a:rPr>
              <a:t> </a:t>
            </a:r>
            <a:r>
              <a:rPr sz="5900" b="1" spc="0" dirty="0">
                <a:solidFill>
                  <a:srgbClr val="FFFFFF">
                    <a:alpha val="100000"/>
                  </a:srgbClr>
                </a:solidFill>
                <a:latin typeface="Arial" panose="020B0604020202020204"/>
                <a:ea typeface="Arial" panose="020B0604020202020204"/>
                <a:cs typeface="Arial" panose="020B0604020202020204"/>
              </a:rPr>
              <a:t>Contents</a:t>
            </a:r>
            <a:endParaRPr lang="en-US" altLang="en-US" sz="5900" dirty="0"/>
          </a:p>
        </p:txBody>
      </p:sp>
      <p:sp>
        <p:nvSpPr>
          <p:cNvPr id="7" name="path"/>
          <p:cNvSpPr/>
          <p:nvPr/>
        </p:nvSpPr>
        <p:spPr>
          <a:xfrm>
            <a:off x="0" y="2391155"/>
            <a:ext cx="278891" cy="3593591"/>
          </a:xfrm>
          <a:custGeom>
            <a:avLst/>
            <a:gdLst/>
            <a:ahLst/>
            <a:cxnLst/>
            <a:rect l="0" t="0" r="0" b="0"/>
            <a:pathLst>
              <a:path w="439" h="5659">
                <a:moveTo>
                  <a:pt x="0" y="0"/>
                </a:moveTo>
                <a:lnTo>
                  <a:pt x="439" y="0"/>
                </a:lnTo>
                <a:lnTo>
                  <a:pt x="439" y="926"/>
                </a:lnTo>
                <a:lnTo>
                  <a:pt x="0" y="926"/>
                </a:lnTo>
                <a:lnTo>
                  <a:pt x="0" y="0"/>
                </a:lnTo>
                <a:close/>
              </a:path>
              <a:path w="439" h="5659">
                <a:moveTo>
                  <a:pt x="0" y="1159"/>
                </a:moveTo>
                <a:lnTo>
                  <a:pt x="439" y="1159"/>
                </a:lnTo>
                <a:lnTo>
                  <a:pt x="439" y="2109"/>
                </a:lnTo>
                <a:lnTo>
                  <a:pt x="0" y="2109"/>
                </a:lnTo>
                <a:lnTo>
                  <a:pt x="0" y="1159"/>
                </a:lnTo>
                <a:close/>
              </a:path>
              <a:path w="439" h="5659">
                <a:moveTo>
                  <a:pt x="0" y="2342"/>
                </a:moveTo>
                <a:lnTo>
                  <a:pt x="439" y="2342"/>
                </a:lnTo>
                <a:lnTo>
                  <a:pt x="439" y="3292"/>
                </a:lnTo>
                <a:lnTo>
                  <a:pt x="0" y="3292"/>
                </a:lnTo>
                <a:lnTo>
                  <a:pt x="0" y="2342"/>
                </a:lnTo>
                <a:close/>
              </a:path>
              <a:path w="439" h="5659">
                <a:moveTo>
                  <a:pt x="0" y="3525"/>
                </a:moveTo>
                <a:lnTo>
                  <a:pt x="439" y="3525"/>
                </a:lnTo>
                <a:lnTo>
                  <a:pt x="439" y="4475"/>
                </a:lnTo>
                <a:lnTo>
                  <a:pt x="0" y="4475"/>
                </a:lnTo>
                <a:lnTo>
                  <a:pt x="0" y="3525"/>
                </a:lnTo>
                <a:close/>
              </a:path>
              <a:path w="439" h="5659">
                <a:moveTo>
                  <a:pt x="0" y="4708"/>
                </a:moveTo>
                <a:lnTo>
                  <a:pt x="439" y="4708"/>
                </a:lnTo>
                <a:lnTo>
                  <a:pt x="439" y="5659"/>
                </a:lnTo>
                <a:lnTo>
                  <a:pt x="0" y="5659"/>
                </a:lnTo>
                <a:lnTo>
                  <a:pt x="0" y="4708"/>
                </a:lnTo>
                <a:close/>
              </a:path>
            </a:pathLst>
          </a:custGeom>
          <a:solidFill>
            <a:srgbClr val="8E9A00">
              <a:alpha val="100000"/>
            </a:srgbClr>
          </a:solidFill>
          <a:ln cap="flat">
            <a:noFill/>
            <a:prstDash val="solid"/>
            <a:miter lim="0"/>
          </a:ln>
        </p:spPr>
        <p:txBody>
          <a:bodyPr rtlCol="0"/>
          <a:lstStyle/>
          <a:p>
            <a:pPr algn="ctr"/>
            <a:endParaRPr lang="zh-CN" altLang="en-US"/>
          </a:p>
        </p:txBody>
      </p:sp>
      <p:sp>
        <p:nvSpPr>
          <p:cNvPr id="8" name="rect"/>
          <p:cNvSpPr/>
          <p:nvPr/>
        </p:nvSpPr>
        <p:spPr>
          <a:xfrm>
            <a:off x="11810238" y="1181100"/>
            <a:ext cx="28575" cy="5003800"/>
          </a:xfrm>
          <a:prstGeom prst="rect">
            <a:avLst/>
          </a:prstGeom>
          <a:solidFill>
            <a:srgbClr val="8E9A00">
              <a:alpha val="100000"/>
            </a:srgbClr>
          </a:solidFill>
          <a:ln cap="flat">
            <a:noFill/>
            <a:prstDash val="solid"/>
            <a:miter lim="0"/>
          </a:ln>
        </p:spPr>
        <p:txBody>
          <a:bodyPr rtlCol="0"/>
          <a:lstStyle/>
          <a:p>
            <a:pPr algn="ct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picture 75"/>
          <p:cNvPicPr>
            <a:picLocks noChangeAspect="1"/>
          </p:cNvPicPr>
          <p:nvPr/>
        </p:nvPicPr>
        <p:blipFill>
          <a:blip r:embed="rId2"/>
          <a:stretch>
            <a:fillRect/>
          </a:stretch>
        </p:blipFill>
        <p:spPr>
          <a:xfrm rot="21600000">
            <a:off x="583692" y="659891"/>
            <a:ext cx="11295888" cy="5859779"/>
          </a:xfrm>
          <a:prstGeom prst="rect">
            <a:avLst/>
          </a:prstGeom>
        </p:spPr>
      </p:pic>
      <p:sp>
        <p:nvSpPr>
          <p:cNvPr id="76" name="textbox 76"/>
          <p:cNvSpPr/>
          <p:nvPr/>
        </p:nvSpPr>
        <p:spPr>
          <a:xfrm>
            <a:off x="2944495" y="282575"/>
            <a:ext cx="5557520" cy="409575"/>
          </a:xfrm>
          <a:prstGeom prst="rect">
            <a:avLst/>
          </a:prstGeom>
        </p:spPr>
        <p:txBody>
          <a:bodyPr vert="horz" wrap="square" lIns="0" tIns="0" rIns="0" bIns="0"/>
          <a:lstStyle/>
          <a:p>
            <a:pPr algn="l" rtl="0" eaLnBrk="0">
              <a:lnSpc>
                <a:spcPct val="91000"/>
              </a:lnSpc>
            </a:pPr>
            <a:endParaRPr lang="en-US" altLang="en-US" sz="100" dirty="0"/>
          </a:p>
          <a:p>
            <a:pPr marL="12700" algn="l" rtl="0" eaLnBrk="0">
              <a:lnSpc>
                <a:spcPct val="93000"/>
              </a:lnSpc>
            </a:pPr>
            <a:r>
              <a:rPr lang="en-US" sz="2700" dirty="0">
                <a:solidFill>
                  <a:srgbClr val="000000">
                    <a:alpha val="100000"/>
                  </a:srgbClr>
                </a:solidFill>
                <a:latin typeface="Calibri" panose="020F0502020204030204"/>
                <a:ea typeface="Calibri" panose="020F0502020204030204"/>
                <a:cs typeface="Calibri" panose="020F0502020204030204"/>
                <a:sym typeface="+mn-ea"/>
              </a:rPr>
              <a:t>       </a:t>
            </a:r>
            <a:r>
              <a:rPr sz="2700" dirty="0">
                <a:solidFill>
                  <a:srgbClr val="000000">
                    <a:alpha val="100000"/>
                  </a:srgbClr>
                </a:solidFill>
                <a:latin typeface="Calibri" panose="020F0502020204030204"/>
                <a:ea typeface="Calibri" panose="020F0502020204030204"/>
                <a:cs typeface="Calibri" panose="020F0502020204030204"/>
                <a:sym typeface="+mn-ea"/>
              </a:rPr>
              <a:t>C</a:t>
            </a:r>
            <a:r>
              <a:rPr sz="2700" spc="80" dirty="0">
                <a:solidFill>
                  <a:srgbClr val="000000">
                    <a:alpha val="100000"/>
                  </a:srgbClr>
                </a:solidFill>
                <a:latin typeface="Calibri" panose="020F0502020204030204"/>
                <a:ea typeface="Calibri" panose="020F0502020204030204"/>
                <a:cs typeface="Calibri" panose="020F0502020204030204"/>
                <a:sym typeface="+mn-ea"/>
              </a:rPr>
              <a:t>2</a:t>
            </a:r>
            <a:r>
              <a:rPr sz="2700" dirty="0">
                <a:solidFill>
                  <a:srgbClr val="000000">
                    <a:alpha val="100000"/>
                  </a:srgbClr>
                </a:solidFill>
                <a:latin typeface="Calibri" panose="020F0502020204030204"/>
                <a:ea typeface="Calibri" panose="020F0502020204030204"/>
                <a:cs typeface="Calibri" panose="020F0502020204030204"/>
                <a:sym typeface="+mn-ea"/>
              </a:rPr>
              <a:t>H</a:t>
            </a:r>
            <a:r>
              <a:rPr sz="2700" spc="80" dirty="0">
                <a:solidFill>
                  <a:srgbClr val="000000">
                    <a:alpha val="100000"/>
                  </a:srgbClr>
                </a:solidFill>
                <a:latin typeface="Calibri" panose="020F0502020204030204"/>
                <a:ea typeface="Calibri" panose="020F0502020204030204"/>
                <a:cs typeface="Calibri" panose="020F0502020204030204"/>
                <a:sym typeface="+mn-ea"/>
              </a:rPr>
              <a:t>4 </a:t>
            </a:r>
            <a:r>
              <a:rPr lang="en-US" sz="2700" spc="80"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mn-ea"/>
              </a:rPr>
              <a:t>Brand Series Part 1</a:t>
            </a:r>
            <a:endParaRPr lang="en-US" altLang="en-US" sz="27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77"/>
          <p:cNvPicPr>
            <a:picLocks noChangeAspect="1"/>
          </p:cNvPicPr>
          <p:nvPr/>
        </p:nvPicPr>
        <p:blipFill>
          <a:blip r:embed="rId2"/>
          <a:stretch>
            <a:fillRect/>
          </a:stretch>
        </p:blipFill>
        <p:spPr>
          <a:xfrm rot="21600000">
            <a:off x="161544" y="896111"/>
            <a:ext cx="11868912" cy="2330195"/>
          </a:xfrm>
          <a:prstGeom prst="rect">
            <a:avLst/>
          </a:prstGeom>
        </p:spPr>
      </p:pic>
      <p:pic>
        <p:nvPicPr>
          <p:cNvPr id="78" name="picture 78"/>
          <p:cNvPicPr>
            <a:picLocks noChangeAspect="1"/>
          </p:cNvPicPr>
          <p:nvPr/>
        </p:nvPicPr>
        <p:blipFill>
          <a:blip r:embed="rId3"/>
          <a:stretch>
            <a:fillRect/>
          </a:stretch>
        </p:blipFill>
        <p:spPr>
          <a:xfrm rot="21600000">
            <a:off x="8107680" y="3686555"/>
            <a:ext cx="3916680" cy="2305811"/>
          </a:xfrm>
          <a:prstGeom prst="rect">
            <a:avLst/>
          </a:prstGeom>
        </p:spPr>
      </p:pic>
      <p:pic>
        <p:nvPicPr>
          <p:cNvPr id="79" name="picture 79"/>
          <p:cNvPicPr>
            <a:picLocks noChangeAspect="1"/>
          </p:cNvPicPr>
          <p:nvPr/>
        </p:nvPicPr>
        <p:blipFill>
          <a:blip r:embed="rId4"/>
          <a:stretch>
            <a:fillRect/>
          </a:stretch>
        </p:blipFill>
        <p:spPr>
          <a:xfrm rot="21600000">
            <a:off x="149352" y="3686555"/>
            <a:ext cx="3916679" cy="2305811"/>
          </a:xfrm>
          <a:prstGeom prst="rect">
            <a:avLst/>
          </a:prstGeom>
        </p:spPr>
      </p:pic>
      <p:pic>
        <p:nvPicPr>
          <p:cNvPr id="80" name="picture 80"/>
          <p:cNvPicPr>
            <a:picLocks noChangeAspect="1"/>
          </p:cNvPicPr>
          <p:nvPr/>
        </p:nvPicPr>
        <p:blipFill>
          <a:blip r:embed="rId5"/>
          <a:stretch>
            <a:fillRect/>
          </a:stretch>
        </p:blipFill>
        <p:spPr>
          <a:xfrm rot="21600000">
            <a:off x="4128515" y="3686555"/>
            <a:ext cx="3916679" cy="2305811"/>
          </a:xfrm>
          <a:prstGeom prst="rect">
            <a:avLst/>
          </a:prstGeom>
        </p:spPr>
      </p:pic>
      <p:sp>
        <p:nvSpPr>
          <p:cNvPr id="81" name="textbox 81"/>
          <p:cNvSpPr/>
          <p:nvPr/>
        </p:nvSpPr>
        <p:spPr>
          <a:xfrm>
            <a:off x="2750185" y="177800"/>
            <a:ext cx="4401185" cy="368300"/>
          </a:xfrm>
          <a:prstGeom prst="rect">
            <a:avLst/>
          </a:prstGeom>
        </p:spPr>
        <p:txBody>
          <a:bodyPr vert="horz" wrap="square" lIns="0" tIns="0" rIns="0" bIns="0"/>
          <a:lstStyle/>
          <a:p>
            <a:pPr algn="l" rtl="0" eaLnBrk="0">
              <a:lnSpc>
                <a:spcPct val="74000"/>
              </a:lnSpc>
            </a:pPr>
            <a:endParaRPr lang="en-US" altLang="en-US" sz="100" dirty="0"/>
          </a:p>
          <a:p>
            <a:pPr marL="12700" algn="l" rtl="0" eaLnBrk="0">
              <a:lnSpc>
                <a:spcPct val="94000"/>
              </a:lnSpc>
            </a:pPr>
            <a:r>
              <a:rPr lang="en-US" sz="2400" dirty="0">
                <a:solidFill>
                  <a:srgbClr val="000000">
                    <a:alpha val="100000"/>
                  </a:srgbClr>
                </a:solidFill>
                <a:latin typeface="Calibri" panose="020F0502020204030204"/>
                <a:ea typeface="Calibri" panose="020F0502020204030204"/>
                <a:cs typeface="Calibri" panose="020F0502020204030204"/>
                <a:sym typeface="+mn-ea"/>
              </a:rPr>
              <a:t>    </a:t>
            </a:r>
            <a:r>
              <a:rPr sz="2400" dirty="0">
                <a:solidFill>
                  <a:srgbClr val="000000">
                    <a:alpha val="100000"/>
                  </a:srgbClr>
                </a:solidFill>
                <a:latin typeface="Calibri" panose="020F0502020204030204"/>
                <a:ea typeface="Calibri" panose="020F0502020204030204"/>
                <a:cs typeface="Calibri" panose="020F0502020204030204"/>
                <a:sym typeface="+mn-ea"/>
              </a:rPr>
              <a:t>C</a:t>
            </a:r>
            <a:r>
              <a:rPr sz="2400" spc="80" dirty="0">
                <a:solidFill>
                  <a:srgbClr val="000000">
                    <a:alpha val="100000"/>
                  </a:srgbClr>
                </a:solidFill>
                <a:latin typeface="Calibri" panose="020F0502020204030204"/>
                <a:ea typeface="Calibri" panose="020F0502020204030204"/>
                <a:cs typeface="Calibri" panose="020F0502020204030204"/>
                <a:sym typeface="+mn-ea"/>
              </a:rPr>
              <a:t>2</a:t>
            </a:r>
            <a:r>
              <a:rPr sz="2400" dirty="0">
                <a:solidFill>
                  <a:srgbClr val="000000">
                    <a:alpha val="100000"/>
                  </a:srgbClr>
                </a:solidFill>
                <a:latin typeface="Calibri" panose="020F0502020204030204"/>
                <a:ea typeface="Calibri" panose="020F0502020204030204"/>
                <a:cs typeface="Calibri" panose="020F0502020204030204"/>
                <a:sym typeface="+mn-ea"/>
              </a:rPr>
              <a:t>H</a:t>
            </a:r>
            <a:r>
              <a:rPr sz="2400" spc="80" dirty="0">
                <a:solidFill>
                  <a:srgbClr val="000000">
                    <a:alpha val="100000"/>
                  </a:srgbClr>
                </a:solidFill>
                <a:latin typeface="Calibri" panose="020F0502020204030204"/>
                <a:ea typeface="Calibri" panose="020F0502020204030204"/>
                <a:cs typeface="Calibri" panose="020F0502020204030204"/>
                <a:sym typeface="+mn-ea"/>
              </a:rPr>
              <a:t>4 </a:t>
            </a:r>
            <a:r>
              <a:rPr lang="en-US" sz="2400" spc="80"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mn-ea"/>
              </a:rPr>
              <a:t>Brand Series Part 2</a:t>
            </a:r>
            <a:endParaRPr lang="en-US" altLang="en-US" sz="2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picture 82"/>
          <p:cNvPicPr>
            <a:picLocks noChangeAspect="1"/>
          </p:cNvPicPr>
          <p:nvPr/>
        </p:nvPicPr>
        <p:blipFill>
          <a:blip r:embed="rId2"/>
          <a:stretch>
            <a:fillRect/>
          </a:stretch>
        </p:blipFill>
        <p:spPr>
          <a:xfrm rot="21600000">
            <a:off x="274320" y="179832"/>
            <a:ext cx="3717035" cy="6611111"/>
          </a:xfrm>
          <a:prstGeom prst="rect">
            <a:avLst/>
          </a:prstGeom>
        </p:spPr>
      </p:pic>
      <p:pic>
        <p:nvPicPr>
          <p:cNvPr id="83" name="picture 83"/>
          <p:cNvPicPr>
            <a:picLocks noChangeAspect="1"/>
          </p:cNvPicPr>
          <p:nvPr/>
        </p:nvPicPr>
        <p:blipFill>
          <a:blip r:embed="rId3"/>
          <a:stretch>
            <a:fillRect/>
          </a:stretch>
        </p:blipFill>
        <p:spPr>
          <a:xfrm rot="21600000">
            <a:off x="6920484" y="3793236"/>
            <a:ext cx="2479547" cy="2997707"/>
          </a:xfrm>
          <a:prstGeom prst="rect">
            <a:avLst/>
          </a:prstGeom>
        </p:spPr>
      </p:pic>
      <p:pic>
        <p:nvPicPr>
          <p:cNvPr id="84" name="picture 84"/>
          <p:cNvPicPr>
            <a:picLocks noChangeAspect="1"/>
          </p:cNvPicPr>
          <p:nvPr/>
        </p:nvPicPr>
        <p:blipFill>
          <a:blip r:embed="rId4"/>
          <a:stretch>
            <a:fillRect/>
          </a:stretch>
        </p:blipFill>
        <p:spPr>
          <a:xfrm rot="21600000">
            <a:off x="4369308" y="3794759"/>
            <a:ext cx="2471927" cy="2990087"/>
          </a:xfrm>
          <a:prstGeom prst="rect">
            <a:avLst/>
          </a:prstGeom>
        </p:spPr>
      </p:pic>
      <p:pic>
        <p:nvPicPr>
          <p:cNvPr id="85" name="picture 85"/>
          <p:cNvPicPr>
            <a:picLocks noChangeAspect="1"/>
          </p:cNvPicPr>
          <p:nvPr/>
        </p:nvPicPr>
        <p:blipFill>
          <a:blip r:embed="rId5"/>
          <a:stretch>
            <a:fillRect/>
          </a:stretch>
        </p:blipFill>
        <p:spPr>
          <a:xfrm rot="21600000">
            <a:off x="4357115" y="774192"/>
            <a:ext cx="2484120" cy="2959607"/>
          </a:xfrm>
          <a:prstGeom prst="rect">
            <a:avLst/>
          </a:prstGeom>
        </p:spPr>
      </p:pic>
      <p:pic>
        <p:nvPicPr>
          <p:cNvPr id="86" name="picture 86"/>
          <p:cNvPicPr>
            <a:picLocks noChangeAspect="1"/>
          </p:cNvPicPr>
          <p:nvPr/>
        </p:nvPicPr>
        <p:blipFill>
          <a:blip r:embed="rId6"/>
          <a:stretch>
            <a:fillRect/>
          </a:stretch>
        </p:blipFill>
        <p:spPr>
          <a:xfrm rot="21600000">
            <a:off x="6923531" y="783335"/>
            <a:ext cx="2476500" cy="2959608"/>
          </a:xfrm>
          <a:prstGeom prst="rect">
            <a:avLst/>
          </a:prstGeom>
        </p:spPr>
      </p:pic>
      <p:pic>
        <p:nvPicPr>
          <p:cNvPr id="87" name="picture 87"/>
          <p:cNvPicPr>
            <a:picLocks noChangeAspect="1"/>
          </p:cNvPicPr>
          <p:nvPr/>
        </p:nvPicPr>
        <p:blipFill>
          <a:blip r:embed="rId7"/>
          <a:stretch>
            <a:fillRect/>
          </a:stretch>
        </p:blipFill>
        <p:spPr>
          <a:xfrm rot="21600000">
            <a:off x="9456419" y="762000"/>
            <a:ext cx="2438400" cy="2961132"/>
          </a:xfrm>
          <a:prstGeom prst="rect">
            <a:avLst/>
          </a:prstGeom>
        </p:spPr>
      </p:pic>
      <p:pic>
        <p:nvPicPr>
          <p:cNvPr id="88" name="picture 88"/>
          <p:cNvPicPr>
            <a:picLocks noChangeAspect="1"/>
          </p:cNvPicPr>
          <p:nvPr/>
        </p:nvPicPr>
        <p:blipFill>
          <a:blip r:embed="rId8"/>
          <a:stretch>
            <a:fillRect/>
          </a:stretch>
        </p:blipFill>
        <p:spPr>
          <a:xfrm rot="21600000">
            <a:off x="9479280" y="3791712"/>
            <a:ext cx="2406395" cy="2999232"/>
          </a:xfrm>
          <a:prstGeom prst="rect">
            <a:avLst/>
          </a:prstGeom>
        </p:spPr>
      </p:pic>
      <p:sp>
        <p:nvSpPr>
          <p:cNvPr id="89" name="textbox 89"/>
          <p:cNvSpPr/>
          <p:nvPr/>
        </p:nvSpPr>
        <p:spPr>
          <a:xfrm>
            <a:off x="5055235" y="125095"/>
            <a:ext cx="4530090" cy="454025"/>
          </a:xfrm>
          <a:prstGeom prst="rect">
            <a:avLst/>
          </a:prstGeom>
        </p:spPr>
        <p:txBody>
          <a:bodyPr vert="horz" wrap="square" lIns="0" tIns="0" rIns="0" bIns="0"/>
          <a:lstStyle/>
          <a:p>
            <a:pPr algn="l" rtl="0" eaLnBrk="0">
              <a:lnSpc>
                <a:spcPct val="73000"/>
              </a:lnSpc>
            </a:pPr>
            <a:endParaRPr lang="en-US" altLang="en-US" sz="100" dirty="0"/>
          </a:p>
          <a:p>
            <a:pPr marL="12700" algn="l" rtl="0" eaLnBrk="0">
              <a:lnSpc>
                <a:spcPct val="91000"/>
              </a:lnSpc>
            </a:pPr>
            <a:r>
              <a:rPr sz="3100" spc="-20" dirty="0">
                <a:solidFill>
                  <a:srgbClr val="000000">
                    <a:alpha val="100000"/>
                  </a:srgbClr>
                </a:solidFill>
                <a:latin typeface="Calibri" panose="020F0502020204030204"/>
                <a:ea typeface="Calibri" panose="020F0502020204030204"/>
                <a:cs typeface="Calibri" panose="020F0502020204030204"/>
                <a:sym typeface="+mn-ea"/>
              </a:rPr>
              <a:t>MAGGI3 </a:t>
            </a:r>
            <a:r>
              <a:rPr sz="3100" spc="-10" dirty="0">
                <a:solidFill>
                  <a:srgbClr val="000000">
                    <a:alpha val="100000"/>
                  </a:srgbClr>
                </a:solidFill>
                <a:latin typeface="Calibri" panose="020F0502020204030204"/>
                <a:ea typeface="Calibri" panose="020F0502020204030204"/>
                <a:cs typeface="Calibri" panose="020F0502020204030204"/>
                <a:sym typeface="+mn-ea"/>
              </a:rPr>
              <a:t>M</a:t>
            </a:r>
            <a:r>
              <a:rPr sz="3100" dirty="0">
                <a:solidFill>
                  <a:srgbClr val="000000">
                    <a:alpha val="100000"/>
                  </a:srgbClr>
                </a:solidFill>
                <a:latin typeface="Calibri" panose="020F0502020204030204"/>
                <a:ea typeface="Calibri" panose="020F0502020204030204"/>
                <a:cs typeface="Calibri" panose="020F0502020204030204"/>
                <a:sym typeface="+mn-ea"/>
              </a:rPr>
              <a:t>A</a:t>
            </a:r>
            <a:r>
              <a:rPr sz="3100" spc="-20" dirty="0">
                <a:solidFill>
                  <a:srgbClr val="000000">
                    <a:alpha val="100000"/>
                  </a:srgbClr>
                </a:solidFill>
                <a:latin typeface="Calibri" panose="020F0502020204030204"/>
                <a:ea typeface="Calibri" panose="020F0502020204030204"/>
                <a:cs typeface="Calibri" panose="020F0502020204030204"/>
                <a:sym typeface="+mn-ea"/>
              </a:rPr>
              <a:t> </a:t>
            </a:r>
            <a:r>
              <a:rPr lang="en-US" sz="3100" spc="-20" dirty="0">
                <a:solidFill>
                  <a:srgbClr val="000000">
                    <a:alpha val="100000"/>
                  </a:srgbClr>
                </a:solidFill>
                <a:latin typeface="Calibri" panose="020F0502020204030204"/>
                <a:ea typeface="Calibri" panose="020F0502020204030204"/>
                <a:cs typeface="Calibri" panose="020F0502020204030204"/>
                <a:sym typeface="+mn-ea"/>
              </a:rPr>
              <a:t>Brand Series</a:t>
            </a:r>
            <a:endParaRPr lang="en-US" sz="3100" spc="-20" dirty="0">
              <a:solidFill>
                <a:srgbClr val="000000">
                  <a:alpha val="100000"/>
                </a:srgbClr>
              </a:solidFill>
              <a:latin typeface="Calibri" panose="020F0502020204030204"/>
              <a:ea typeface="Calibri" panose="020F0502020204030204"/>
              <a:cs typeface="Calibri" panose="020F0502020204030204"/>
            </a:endParaRPr>
          </a:p>
          <a:p>
            <a:pPr marL="12700" algn="l" rtl="0" eaLnBrk="0">
              <a:lnSpc>
                <a:spcPct val="91000"/>
              </a:lnSpc>
            </a:pPr>
            <a:endParaRPr lang="en-US" altLang="en-US" sz="31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90"/>
          <p:cNvPicPr>
            <a:picLocks noChangeAspect="1"/>
          </p:cNvPicPr>
          <p:nvPr/>
        </p:nvPicPr>
        <p:blipFill>
          <a:blip r:embed="rId2"/>
          <a:stretch>
            <a:fillRect/>
          </a:stretch>
        </p:blipFill>
        <p:spPr>
          <a:xfrm rot="21600000">
            <a:off x="4306823" y="664464"/>
            <a:ext cx="3502152" cy="6137147"/>
          </a:xfrm>
          <a:prstGeom prst="rect">
            <a:avLst/>
          </a:prstGeom>
        </p:spPr>
      </p:pic>
      <p:pic>
        <p:nvPicPr>
          <p:cNvPr id="91" name="picture 91"/>
          <p:cNvPicPr>
            <a:picLocks noChangeAspect="1"/>
          </p:cNvPicPr>
          <p:nvPr/>
        </p:nvPicPr>
        <p:blipFill>
          <a:blip r:embed="rId3"/>
          <a:stretch>
            <a:fillRect/>
          </a:stretch>
        </p:blipFill>
        <p:spPr>
          <a:xfrm rot="21600000">
            <a:off x="8214359" y="678179"/>
            <a:ext cx="3134868" cy="6115812"/>
          </a:xfrm>
          <a:prstGeom prst="rect">
            <a:avLst/>
          </a:prstGeom>
        </p:spPr>
      </p:pic>
      <p:pic>
        <p:nvPicPr>
          <p:cNvPr id="92" name="picture 92"/>
          <p:cNvPicPr>
            <a:picLocks noChangeAspect="1"/>
          </p:cNvPicPr>
          <p:nvPr/>
        </p:nvPicPr>
        <p:blipFill>
          <a:blip r:embed="rId4"/>
          <a:stretch>
            <a:fillRect/>
          </a:stretch>
        </p:blipFill>
        <p:spPr>
          <a:xfrm rot="21600000">
            <a:off x="708659" y="661415"/>
            <a:ext cx="3189731" cy="5978651"/>
          </a:xfrm>
          <a:prstGeom prst="rect">
            <a:avLst/>
          </a:prstGeom>
        </p:spPr>
      </p:pic>
      <p:sp>
        <p:nvSpPr>
          <p:cNvPr id="93" name="textbox 93"/>
          <p:cNvSpPr/>
          <p:nvPr/>
        </p:nvSpPr>
        <p:spPr>
          <a:xfrm>
            <a:off x="3161030" y="114935"/>
            <a:ext cx="4932045" cy="409575"/>
          </a:xfrm>
          <a:prstGeom prst="rect">
            <a:avLst/>
          </a:prstGeom>
        </p:spPr>
        <p:txBody>
          <a:bodyPr vert="horz" wrap="square" lIns="0" tIns="0" rIns="0" bIns="0"/>
          <a:lstStyle/>
          <a:p>
            <a:pPr algn="l" rtl="0" eaLnBrk="0">
              <a:lnSpc>
                <a:spcPct val="91000"/>
              </a:lnSpc>
            </a:pPr>
            <a:endParaRPr lang="en-US" altLang="en-US" sz="100" dirty="0"/>
          </a:p>
          <a:p>
            <a:pPr marL="12700" algn="l" rtl="0" eaLnBrk="0">
              <a:lnSpc>
                <a:spcPct val="93000"/>
              </a:lnSpc>
            </a:pPr>
            <a:r>
              <a:rPr lang="en-US" sz="2700"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mn-ea"/>
              </a:rPr>
              <a:t>         </a:t>
            </a:r>
            <a:r>
              <a:rPr sz="2700"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mn-ea"/>
              </a:rPr>
              <a:t>Metal Ornament Series</a:t>
            </a:r>
            <a:endParaRPr lang="en-US" altLang="en-US" sz="27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94"/>
          <p:cNvPicPr>
            <a:picLocks noChangeAspect="1"/>
          </p:cNvPicPr>
          <p:nvPr/>
        </p:nvPicPr>
        <p:blipFill>
          <a:blip r:embed="rId2"/>
          <a:stretch>
            <a:fillRect/>
          </a:stretch>
        </p:blipFill>
        <p:spPr>
          <a:xfrm rot="21600000">
            <a:off x="4826508" y="795528"/>
            <a:ext cx="2223515" cy="5972556"/>
          </a:xfrm>
          <a:prstGeom prst="rect">
            <a:avLst/>
          </a:prstGeom>
        </p:spPr>
      </p:pic>
      <p:pic>
        <p:nvPicPr>
          <p:cNvPr id="95" name="picture 95"/>
          <p:cNvPicPr>
            <a:picLocks noChangeAspect="1"/>
          </p:cNvPicPr>
          <p:nvPr/>
        </p:nvPicPr>
        <p:blipFill>
          <a:blip r:embed="rId3"/>
          <a:stretch>
            <a:fillRect/>
          </a:stretch>
        </p:blipFill>
        <p:spPr>
          <a:xfrm rot="21600000">
            <a:off x="259079" y="795528"/>
            <a:ext cx="2200656" cy="5954268"/>
          </a:xfrm>
          <a:prstGeom prst="rect">
            <a:avLst/>
          </a:prstGeom>
        </p:spPr>
      </p:pic>
      <p:pic>
        <p:nvPicPr>
          <p:cNvPr id="96" name="picture 96"/>
          <p:cNvPicPr>
            <a:picLocks noChangeAspect="1"/>
          </p:cNvPicPr>
          <p:nvPr/>
        </p:nvPicPr>
        <p:blipFill>
          <a:blip r:embed="rId4"/>
          <a:stretch>
            <a:fillRect/>
          </a:stretch>
        </p:blipFill>
        <p:spPr>
          <a:xfrm rot="21600000">
            <a:off x="2540507" y="822960"/>
            <a:ext cx="2202180" cy="5926836"/>
          </a:xfrm>
          <a:prstGeom prst="rect">
            <a:avLst/>
          </a:prstGeom>
        </p:spPr>
      </p:pic>
      <p:pic>
        <p:nvPicPr>
          <p:cNvPr id="97" name="picture 97"/>
          <p:cNvPicPr>
            <a:picLocks noChangeAspect="1"/>
          </p:cNvPicPr>
          <p:nvPr/>
        </p:nvPicPr>
        <p:blipFill>
          <a:blip r:embed="rId5"/>
          <a:stretch>
            <a:fillRect/>
          </a:stretch>
        </p:blipFill>
        <p:spPr>
          <a:xfrm rot="21600000">
            <a:off x="9418319" y="853440"/>
            <a:ext cx="2206752" cy="5911595"/>
          </a:xfrm>
          <a:prstGeom prst="rect">
            <a:avLst/>
          </a:prstGeom>
        </p:spPr>
      </p:pic>
      <p:pic>
        <p:nvPicPr>
          <p:cNvPr id="98" name="picture 98"/>
          <p:cNvPicPr>
            <a:picLocks noChangeAspect="1"/>
          </p:cNvPicPr>
          <p:nvPr/>
        </p:nvPicPr>
        <p:blipFill>
          <a:blip r:embed="rId6"/>
          <a:stretch>
            <a:fillRect/>
          </a:stretch>
        </p:blipFill>
        <p:spPr>
          <a:xfrm rot="21600000">
            <a:off x="7147559" y="844296"/>
            <a:ext cx="2194559" cy="5923788"/>
          </a:xfrm>
          <a:prstGeom prst="rect">
            <a:avLst/>
          </a:prstGeom>
        </p:spPr>
      </p:pic>
      <p:sp>
        <p:nvSpPr>
          <p:cNvPr id="99" name="textbox 99"/>
          <p:cNvSpPr/>
          <p:nvPr/>
        </p:nvSpPr>
        <p:spPr>
          <a:xfrm>
            <a:off x="3793490" y="187960"/>
            <a:ext cx="4521835" cy="410210"/>
          </a:xfrm>
          <a:prstGeom prst="rect">
            <a:avLst/>
          </a:prstGeom>
        </p:spPr>
        <p:txBody>
          <a:bodyPr vert="horz" wrap="square" lIns="0" tIns="0" rIns="0" bIns="0"/>
          <a:lstStyle/>
          <a:p>
            <a:pPr algn="l" rtl="0" eaLnBrk="0">
              <a:lnSpc>
                <a:spcPct val="95000"/>
              </a:lnSpc>
            </a:pPr>
            <a:endParaRPr lang="en-US" altLang="en-US" sz="100" dirty="0"/>
          </a:p>
          <a:p>
            <a:pPr marL="12700" algn="l" rtl="0" eaLnBrk="0">
              <a:lnSpc>
                <a:spcPct val="93000"/>
              </a:lnSpc>
            </a:pPr>
            <a:r>
              <a:rPr lang="en-US" altLang="zh-CN" sz="2700" dirty="0">
                <a:sym typeface="+mn-ea"/>
              </a:rPr>
              <a:t>Sewing Button Series Part 1</a:t>
            </a:r>
            <a:endParaRPr lang="en-US" altLang="en-US" sz="27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100"/>
          <p:cNvPicPr>
            <a:picLocks noChangeAspect="1"/>
          </p:cNvPicPr>
          <p:nvPr/>
        </p:nvPicPr>
        <p:blipFill>
          <a:blip r:embed="rId2"/>
          <a:stretch>
            <a:fillRect/>
          </a:stretch>
        </p:blipFill>
        <p:spPr>
          <a:xfrm rot="21600000">
            <a:off x="9441180" y="568451"/>
            <a:ext cx="2232660" cy="5951220"/>
          </a:xfrm>
          <a:prstGeom prst="rect">
            <a:avLst/>
          </a:prstGeom>
        </p:spPr>
      </p:pic>
      <p:pic>
        <p:nvPicPr>
          <p:cNvPr id="101" name="picture 101"/>
          <p:cNvPicPr>
            <a:picLocks noChangeAspect="1"/>
          </p:cNvPicPr>
          <p:nvPr/>
        </p:nvPicPr>
        <p:blipFill>
          <a:blip r:embed="rId3"/>
          <a:stretch>
            <a:fillRect/>
          </a:stretch>
        </p:blipFill>
        <p:spPr>
          <a:xfrm rot="21600000">
            <a:off x="4869179" y="568451"/>
            <a:ext cx="2220467" cy="5928360"/>
          </a:xfrm>
          <a:prstGeom prst="rect">
            <a:avLst/>
          </a:prstGeom>
        </p:spPr>
      </p:pic>
      <p:pic>
        <p:nvPicPr>
          <p:cNvPr id="102" name="picture 102"/>
          <p:cNvPicPr>
            <a:picLocks noChangeAspect="1"/>
          </p:cNvPicPr>
          <p:nvPr/>
        </p:nvPicPr>
        <p:blipFill>
          <a:blip r:embed="rId4"/>
          <a:stretch>
            <a:fillRect/>
          </a:stretch>
        </p:blipFill>
        <p:spPr>
          <a:xfrm rot="21600000">
            <a:off x="7153656" y="569975"/>
            <a:ext cx="2217419" cy="5929884"/>
          </a:xfrm>
          <a:prstGeom prst="rect">
            <a:avLst/>
          </a:prstGeom>
        </p:spPr>
      </p:pic>
      <p:pic>
        <p:nvPicPr>
          <p:cNvPr id="103" name="picture 103"/>
          <p:cNvPicPr>
            <a:picLocks noChangeAspect="1"/>
          </p:cNvPicPr>
          <p:nvPr/>
        </p:nvPicPr>
        <p:blipFill>
          <a:blip r:embed="rId5"/>
          <a:stretch>
            <a:fillRect/>
          </a:stretch>
        </p:blipFill>
        <p:spPr>
          <a:xfrm rot="21600000">
            <a:off x="316991" y="569975"/>
            <a:ext cx="2208276" cy="5943600"/>
          </a:xfrm>
          <a:prstGeom prst="rect">
            <a:avLst/>
          </a:prstGeom>
        </p:spPr>
      </p:pic>
      <p:pic>
        <p:nvPicPr>
          <p:cNvPr id="104" name="picture 104"/>
          <p:cNvPicPr>
            <a:picLocks noChangeAspect="1"/>
          </p:cNvPicPr>
          <p:nvPr/>
        </p:nvPicPr>
        <p:blipFill>
          <a:blip r:embed="rId6"/>
          <a:stretch>
            <a:fillRect/>
          </a:stretch>
        </p:blipFill>
        <p:spPr>
          <a:xfrm rot="21600000">
            <a:off x="2598420" y="569975"/>
            <a:ext cx="2200655" cy="5943600"/>
          </a:xfrm>
          <a:prstGeom prst="rect">
            <a:avLst/>
          </a:prstGeom>
        </p:spPr>
      </p:pic>
      <p:sp>
        <p:nvSpPr>
          <p:cNvPr id="105" name="textbox 105"/>
          <p:cNvSpPr/>
          <p:nvPr/>
        </p:nvSpPr>
        <p:spPr>
          <a:xfrm>
            <a:off x="3792855" y="111760"/>
            <a:ext cx="4658995" cy="409575"/>
          </a:xfrm>
          <a:prstGeom prst="rect">
            <a:avLst/>
          </a:prstGeom>
        </p:spPr>
        <p:txBody>
          <a:bodyPr vert="horz" wrap="square" lIns="0" tIns="0" rIns="0" bIns="0"/>
          <a:lstStyle/>
          <a:p>
            <a:pPr algn="l" rtl="0" eaLnBrk="0">
              <a:lnSpc>
                <a:spcPct val="91000"/>
              </a:lnSpc>
            </a:pPr>
            <a:endParaRPr lang="en-US" altLang="en-US" sz="100" dirty="0"/>
          </a:p>
          <a:p>
            <a:pPr marL="12700" algn="l" rtl="0" eaLnBrk="0">
              <a:lnSpc>
                <a:spcPct val="93000"/>
              </a:lnSpc>
            </a:pPr>
            <a:r>
              <a:rPr lang="en-US" altLang="zh-CN" sz="2700" dirty="0">
                <a:sym typeface="+mn-ea"/>
              </a:rPr>
              <a:t>Sewing Button Series Part 2</a:t>
            </a:r>
            <a:endParaRPr lang="en-US" altLang="en-US" sz="27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 name="picture 106"/>
          <p:cNvPicPr>
            <a:picLocks noChangeAspect="1"/>
          </p:cNvPicPr>
          <p:nvPr/>
        </p:nvPicPr>
        <p:blipFill>
          <a:blip r:embed="rId2"/>
          <a:stretch>
            <a:fillRect/>
          </a:stretch>
        </p:blipFill>
        <p:spPr>
          <a:xfrm rot="21600000">
            <a:off x="4945379" y="673607"/>
            <a:ext cx="2360676" cy="6010656"/>
          </a:xfrm>
          <a:prstGeom prst="rect">
            <a:avLst/>
          </a:prstGeom>
        </p:spPr>
      </p:pic>
      <p:pic>
        <p:nvPicPr>
          <p:cNvPr id="107" name="picture 107"/>
          <p:cNvPicPr>
            <a:picLocks noChangeAspect="1"/>
          </p:cNvPicPr>
          <p:nvPr/>
        </p:nvPicPr>
        <p:blipFill>
          <a:blip r:embed="rId3"/>
          <a:stretch>
            <a:fillRect/>
          </a:stretch>
        </p:blipFill>
        <p:spPr>
          <a:xfrm rot="21600000">
            <a:off x="2528316" y="669035"/>
            <a:ext cx="2362199" cy="6001511"/>
          </a:xfrm>
          <a:prstGeom prst="rect">
            <a:avLst/>
          </a:prstGeom>
        </p:spPr>
      </p:pic>
      <p:pic>
        <p:nvPicPr>
          <p:cNvPr id="108" name="picture 108"/>
          <p:cNvPicPr>
            <a:picLocks noChangeAspect="1"/>
          </p:cNvPicPr>
          <p:nvPr/>
        </p:nvPicPr>
        <p:blipFill>
          <a:blip r:embed="rId4"/>
          <a:stretch>
            <a:fillRect/>
          </a:stretch>
        </p:blipFill>
        <p:spPr>
          <a:xfrm rot="21600000">
            <a:off x="7374635" y="673608"/>
            <a:ext cx="2217419" cy="6022848"/>
          </a:xfrm>
          <a:prstGeom prst="rect">
            <a:avLst/>
          </a:prstGeom>
        </p:spPr>
      </p:pic>
      <p:pic>
        <p:nvPicPr>
          <p:cNvPr id="109" name="picture 109"/>
          <p:cNvPicPr>
            <a:picLocks noChangeAspect="1"/>
          </p:cNvPicPr>
          <p:nvPr/>
        </p:nvPicPr>
        <p:blipFill>
          <a:blip r:embed="rId5"/>
          <a:stretch>
            <a:fillRect/>
          </a:stretch>
        </p:blipFill>
        <p:spPr>
          <a:xfrm rot="21600000">
            <a:off x="259079" y="662940"/>
            <a:ext cx="2211323" cy="6007607"/>
          </a:xfrm>
          <a:prstGeom prst="rect">
            <a:avLst/>
          </a:prstGeom>
        </p:spPr>
      </p:pic>
      <p:pic>
        <p:nvPicPr>
          <p:cNvPr id="110" name="picture 110"/>
          <p:cNvPicPr>
            <a:picLocks noChangeAspect="1"/>
          </p:cNvPicPr>
          <p:nvPr/>
        </p:nvPicPr>
        <p:blipFill>
          <a:blip r:embed="rId6"/>
          <a:stretch>
            <a:fillRect/>
          </a:stretch>
        </p:blipFill>
        <p:spPr>
          <a:xfrm rot="21600000">
            <a:off x="9633204" y="673607"/>
            <a:ext cx="2203704" cy="6012180"/>
          </a:xfrm>
          <a:prstGeom prst="rect">
            <a:avLst/>
          </a:prstGeom>
        </p:spPr>
      </p:pic>
      <p:sp>
        <p:nvSpPr>
          <p:cNvPr id="111" name="textbox 111"/>
          <p:cNvSpPr/>
          <p:nvPr/>
        </p:nvSpPr>
        <p:spPr>
          <a:xfrm>
            <a:off x="2745105" y="113665"/>
            <a:ext cx="5340350" cy="405765"/>
          </a:xfrm>
          <a:prstGeom prst="rect">
            <a:avLst/>
          </a:prstGeom>
        </p:spPr>
        <p:txBody>
          <a:bodyPr vert="horz" wrap="square" lIns="0" tIns="0" rIns="0" bIns="0"/>
          <a:lstStyle/>
          <a:p>
            <a:pPr algn="l" rtl="0" eaLnBrk="0">
              <a:lnSpc>
                <a:spcPct val="92000"/>
              </a:lnSpc>
            </a:pPr>
            <a:endParaRPr lang="en-US" altLang="en-US" sz="100" dirty="0"/>
          </a:p>
          <a:p>
            <a:pPr algn="l" rtl="0" eaLnBrk="0">
              <a:lnSpc>
                <a:spcPct val="92000"/>
              </a:lnSpc>
            </a:pPr>
            <a:r>
              <a:rPr lang="en-US" altLang="zh-CN" sz="2700" b="1" dirty="0">
                <a:solidFill>
                  <a:schemeClr val="bg1"/>
                </a:solidFill>
                <a:latin typeface="微软雅黑" panose="020B0503020204020204" charset="-122"/>
                <a:ea typeface="微软雅黑" panose="020B0503020204020204" charset="-122"/>
                <a:sym typeface="Gill Sans"/>
              </a:rPr>
              <a:t>g</a:t>
            </a:r>
            <a:r>
              <a:rPr lang="en-US" sz="2700" spc="50"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mn-ea"/>
              </a:rPr>
              <a:t>Spring Snap Button Part </a:t>
            </a:r>
            <a:r>
              <a:rPr sz="2700" spc="10" dirty="0">
                <a:solidFill>
                  <a:srgbClr val="000000">
                    <a:alpha val="100000"/>
                  </a:srgbClr>
                </a:solidFill>
                <a:latin typeface="Calibri" panose="020F0502020204030204"/>
                <a:ea typeface="Calibri" panose="020F0502020204030204"/>
                <a:cs typeface="Calibri" panose="020F0502020204030204"/>
                <a:sym typeface="+mn-ea"/>
              </a:rPr>
              <a:t>1</a:t>
            </a:r>
            <a:endParaRPr lang="en-US" altLang="en-US" sz="27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picture 112"/>
          <p:cNvPicPr>
            <a:picLocks noChangeAspect="1"/>
          </p:cNvPicPr>
          <p:nvPr/>
        </p:nvPicPr>
        <p:blipFill>
          <a:blip r:embed="rId2"/>
          <a:stretch>
            <a:fillRect/>
          </a:stretch>
        </p:blipFill>
        <p:spPr>
          <a:xfrm rot="21600000">
            <a:off x="409956" y="739140"/>
            <a:ext cx="2225040" cy="5931407"/>
          </a:xfrm>
          <a:prstGeom prst="rect">
            <a:avLst/>
          </a:prstGeom>
        </p:spPr>
      </p:pic>
      <p:pic>
        <p:nvPicPr>
          <p:cNvPr id="113" name="picture 113"/>
          <p:cNvPicPr>
            <a:picLocks noChangeAspect="1"/>
          </p:cNvPicPr>
          <p:nvPr/>
        </p:nvPicPr>
        <p:blipFill>
          <a:blip r:embed="rId3"/>
          <a:stretch>
            <a:fillRect/>
          </a:stretch>
        </p:blipFill>
        <p:spPr>
          <a:xfrm rot="21600000">
            <a:off x="7242047" y="754379"/>
            <a:ext cx="2221992" cy="5932932"/>
          </a:xfrm>
          <a:prstGeom prst="rect">
            <a:avLst/>
          </a:prstGeom>
        </p:spPr>
      </p:pic>
      <p:pic>
        <p:nvPicPr>
          <p:cNvPr id="114" name="picture 114"/>
          <p:cNvPicPr>
            <a:picLocks noChangeAspect="1"/>
          </p:cNvPicPr>
          <p:nvPr/>
        </p:nvPicPr>
        <p:blipFill>
          <a:blip r:embed="rId4"/>
          <a:stretch>
            <a:fillRect/>
          </a:stretch>
        </p:blipFill>
        <p:spPr>
          <a:xfrm rot="21600000">
            <a:off x="2709672" y="739140"/>
            <a:ext cx="2212847" cy="5946647"/>
          </a:xfrm>
          <a:prstGeom prst="rect">
            <a:avLst/>
          </a:prstGeom>
        </p:spPr>
      </p:pic>
      <p:pic>
        <p:nvPicPr>
          <p:cNvPr id="115" name="picture 115"/>
          <p:cNvPicPr>
            <a:picLocks noChangeAspect="1"/>
          </p:cNvPicPr>
          <p:nvPr/>
        </p:nvPicPr>
        <p:blipFill>
          <a:blip r:embed="rId5"/>
          <a:stretch>
            <a:fillRect/>
          </a:stretch>
        </p:blipFill>
        <p:spPr>
          <a:xfrm rot="21600000">
            <a:off x="4983479" y="739140"/>
            <a:ext cx="2205227" cy="5954267"/>
          </a:xfrm>
          <a:prstGeom prst="rect">
            <a:avLst/>
          </a:prstGeom>
        </p:spPr>
      </p:pic>
      <p:pic>
        <p:nvPicPr>
          <p:cNvPr id="116" name="picture 116"/>
          <p:cNvPicPr>
            <a:picLocks noChangeAspect="1"/>
          </p:cNvPicPr>
          <p:nvPr/>
        </p:nvPicPr>
        <p:blipFill>
          <a:blip r:embed="rId6"/>
          <a:stretch>
            <a:fillRect/>
          </a:stretch>
        </p:blipFill>
        <p:spPr>
          <a:xfrm rot="21600000">
            <a:off x="9532619" y="745235"/>
            <a:ext cx="2205228" cy="5952744"/>
          </a:xfrm>
          <a:prstGeom prst="rect">
            <a:avLst/>
          </a:prstGeom>
        </p:spPr>
      </p:pic>
      <p:sp>
        <p:nvSpPr>
          <p:cNvPr id="117" name="textbox 117"/>
          <p:cNvSpPr/>
          <p:nvPr/>
        </p:nvSpPr>
        <p:spPr>
          <a:xfrm>
            <a:off x="2867025" y="180340"/>
            <a:ext cx="4877435" cy="405765"/>
          </a:xfrm>
          <a:prstGeom prst="rect">
            <a:avLst/>
          </a:prstGeom>
        </p:spPr>
        <p:txBody>
          <a:bodyPr vert="horz" wrap="square" lIns="0" tIns="0" rIns="0" bIns="0"/>
          <a:lstStyle/>
          <a:p>
            <a:pPr algn="l" rtl="0" eaLnBrk="0">
              <a:lnSpc>
                <a:spcPct val="92000"/>
              </a:lnSpc>
            </a:pPr>
            <a:endParaRPr lang="en-US" altLang="en-US" sz="100" dirty="0"/>
          </a:p>
          <a:p>
            <a:pPr algn="l" rtl="0" eaLnBrk="0">
              <a:lnSpc>
                <a:spcPct val="92000"/>
              </a:lnSpc>
            </a:pPr>
            <a:r>
              <a:rPr lang="en-US" altLang="zh-CN" sz="2700" b="1" dirty="0">
                <a:solidFill>
                  <a:schemeClr val="bg1"/>
                </a:solidFill>
                <a:latin typeface="微软雅黑" panose="020B0503020204020204" charset="-122"/>
                <a:ea typeface="微软雅黑" panose="020B0503020204020204" charset="-122"/>
                <a:sym typeface="Gill Sans"/>
              </a:rPr>
              <a:t>g</a:t>
            </a:r>
            <a:r>
              <a:rPr lang="en-US" sz="2700" spc="50"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mn-ea"/>
              </a:rPr>
              <a:t>Spring Snap Button Part </a:t>
            </a:r>
            <a:r>
              <a:rPr lang="en-US" sz="2700" spc="10" dirty="0">
                <a:solidFill>
                  <a:srgbClr val="000000">
                    <a:alpha val="100000"/>
                  </a:srgbClr>
                </a:solidFill>
                <a:latin typeface="Calibri" panose="020F0502020204030204"/>
                <a:ea typeface="Calibri" panose="020F0502020204030204"/>
                <a:cs typeface="Calibri" panose="020F0502020204030204"/>
                <a:sym typeface="+mn-ea"/>
              </a:rPr>
              <a:t>2</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 name="picture 118"/>
          <p:cNvPicPr>
            <a:picLocks noChangeAspect="1"/>
          </p:cNvPicPr>
          <p:nvPr/>
        </p:nvPicPr>
        <p:blipFill>
          <a:blip r:embed="rId2"/>
          <a:stretch>
            <a:fillRect/>
          </a:stretch>
        </p:blipFill>
        <p:spPr>
          <a:xfrm rot="21600000">
            <a:off x="7437119" y="4480559"/>
            <a:ext cx="4515611" cy="2250947"/>
          </a:xfrm>
          <a:prstGeom prst="rect">
            <a:avLst/>
          </a:prstGeom>
        </p:spPr>
      </p:pic>
      <p:pic>
        <p:nvPicPr>
          <p:cNvPr id="119" name="picture 119"/>
          <p:cNvPicPr>
            <a:picLocks noChangeAspect="1"/>
          </p:cNvPicPr>
          <p:nvPr/>
        </p:nvPicPr>
        <p:blipFill>
          <a:blip r:embed="rId3"/>
          <a:stretch>
            <a:fillRect/>
          </a:stretch>
        </p:blipFill>
        <p:spPr>
          <a:xfrm rot="21600000">
            <a:off x="4936235" y="4517135"/>
            <a:ext cx="2359152" cy="2186939"/>
          </a:xfrm>
          <a:prstGeom prst="rect">
            <a:avLst/>
          </a:prstGeom>
        </p:spPr>
      </p:pic>
      <p:pic>
        <p:nvPicPr>
          <p:cNvPr id="120" name="picture 120"/>
          <p:cNvPicPr>
            <a:picLocks noChangeAspect="1"/>
          </p:cNvPicPr>
          <p:nvPr/>
        </p:nvPicPr>
        <p:blipFill>
          <a:blip r:embed="rId4"/>
          <a:stretch>
            <a:fillRect/>
          </a:stretch>
        </p:blipFill>
        <p:spPr>
          <a:xfrm rot="21600000">
            <a:off x="2708147" y="4533900"/>
            <a:ext cx="2139695" cy="2174747"/>
          </a:xfrm>
          <a:prstGeom prst="rect">
            <a:avLst/>
          </a:prstGeom>
        </p:spPr>
      </p:pic>
      <p:pic>
        <p:nvPicPr>
          <p:cNvPr id="121" name="picture 121"/>
          <p:cNvPicPr>
            <a:picLocks noChangeAspect="1"/>
          </p:cNvPicPr>
          <p:nvPr/>
        </p:nvPicPr>
        <p:blipFill>
          <a:blip r:embed="rId5"/>
          <a:stretch>
            <a:fillRect/>
          </a:stretch>
        </p:blipFill>
        <p:spPr>
          <a:xfrm rot="21600000">
            <a:off x="359663" y="4614671"/>
            <a:ext cx="2133600" cy="2092451"/>
          </a:xfrm>
          <a:prstGeom prst="rect">
            <a:avLst/>
          </a:prstGeom>
        </p:spPr>
      </p:pic>
      <p:pic>
        <p:nvPicPr>
          <p:cNvPr id="122" name="picture 122"/>
          <p:cNvPicPr>
            <a:picLocks noChangeAspect="1"/>
          </p:cNvPicPr>
          <p:nvPr/>
        </p:nvPicPr>
        <p:blipFill>
          <a:blip r:embed="rId6"/>
          <a:stretch>
            <a:fillRect/>
          </a:stretch>
        </p:blipFill>
        <p:spPr>
          <a:xfrm rot="21600000">
            <a:off x="4936235" y="681228"/>
            <a:ext cx="2359152" cy="1775459"/>
          </a:xfrm>
          <a:prstGeom prst="rect">
            <a:avLst/>
          </a:prstGeom>
        </p:spPr>
      </p:pic>
      <p:pic>
        <p:nvPicPr>
          <p:cNvPr id="123" name="picture 123"/>
          <p:cNvPicPr>
            <a:picLocks noChangeAspect="1"/>
          </p:cNvPicPr>
          <p:nvPr/>
        </p:nvPicPr>
        <p:blipFill>
          <a:blip r:embed="rId7"/>
          <a:stretch>
            <a:fillRect/>
          </a:stretch>
        </p:blipFill>
        <p:spPr>
          <a:xfrm rot="21600000">
            <a:off x="7397496" y="2599943"/>
            <a:ext cx="2356104" cy="1775460"/>
          </a:xfrm>
          <a:prstGeom prst="rect">
            <a:avLst/>
          </a:prstGeom>
        </p:spPr>
      </p:pic>
      <p:pic>
        <p:nvPicPr>
          <p:cNvPr id="124" name="picture 124"/>
          <p:cNvPicPr>
            <a:picLocks noChangeAspect="1"/>
          </p:cNvPicPr>
          <p:nvPr/>
        </p:nvPicPr>
        <p:blipFill>
          <a:blip r:embed="rId8"/>
          <a:stretch>
            <a:fillRect/>
          </a:stretch>
        </p:blipFill>
        <p:spPr>
          <a:xfrm rot="21600000">
            <a:off x="4943855" y="2599943"/>
            <a:ext cx="2351532" cy="1773936"/>
          </a:xfrm>
          <a:prstGeom prst="rect">
            <a:avLst/>
          </a:prstGeom>
        </p:spPr>
      </p:pic>
      <p:pic>
        <p:nvPicPr>
          <p:cNvPr id="125" name="picture 125"/>
          <p:cNvPicPr>
            <a:picLocks noChangeAspect="1"/>
          </p:cNvPicPr>
          <p:nvPr/>
        </p:nvPicPr>
        <p:blipFill>
          <a:blip r:embed="rId9"/>
          <a:stretch>
            <a:fillRect/>
          </a:stretch>
        </p:blipFill>
        <p:spPr>
          <a:xfrm rot="21600000">
            <a:off x="7392923" y="681228"/>
            <a:ext cx="2343911" cy="1775459"/>
          </a:xfrm>
          <a:prstGeom prst="rect">
            <a:avLst/>
          </a:prstGeom>
        </p:spPr>
      </p:pic>
      <p:pic>
        <p:nvPicPr>
          <p:cNvPr id="126" name="picture 126"/>
          <p:cNvPicPr>
            <a:picLocks noChangeAspect="1"/>
          </p:cNvPicPr>
          <p:nvPr/>
        </p:nvPicPr>
        <p:blipFill>
          <a:blip r:embed="rId10"/>
          <a:stretch>
            <a:fillRect/>
          </a:stretch>
        </p:blipFill>
        <p:spPr>
          <a:xfrm rot="21600000">
            <a:off x="359663" y="2561844"/>
            <a:ext cx="2255520" cy="1810511"/>
          </a:xfrm>
          <a:prstGeom prst="rect">
            <a:avLst/>
          </a:prstGeom>
        </p:spPr>
      </p:pic>
      <p:pic>
        <p:nvPicPr>
          <p:cNvPr id="127" name="picture 127"/>
          <p:cNvPicPr>
            <a:picLocks noChangeAspect="1"/>
          </p:cNvPicPr>
          <p:nvPr/>
        </p:nvPicPr>
        <p:blipFill>
          <a:blip r:embed="rId11"/>
          <a:stretch>
            <a:fillRect/>
          </a:stretch>
        </p:blipFill>
        <p:spPr>
          <a:xfrm rot="21600000">
            <a:off x="359663" y="664464"/>
            <a:ext cx="2255520" cy="1790700"/>
          </a:xfrm>
          <a:prstGeom prst="rect">
            <a:avLst/>
          </a:prstGeom>
        </p:spPr>
      </p:pic>
      <p:pic>
        <p:nvPicPr>
          <p:cNvPr id="128" name="picture 128"/>
          <p:cNvPicPr>
            <a:picLocks noChangeAspect="1"/>
          </p:cNvPicPr>
          <p:nvPr/>
        </p:nvPicPr>
        <p:blipFill>
          <a:blip r:embed="rId12"/>
          <a:stretch>
            <a:fillRect/>
          </a:stretch>
        </p:blipFill>
        <p:spPr>
          <a:xfrm rot="21600000">
            <a:off x="2708147" y="664464"/>
            <a:ext cx="2141220" cy="1790700"/>
          </a:xfrm>
          <a:prstGeom prst="rect">
            <a:avLst/>
          </a:prstGeom>
        </p:spPr>
      </p:pic>
      <p:pic>
        <p:nvPicPr>
          <p:cNvPr id="129" name="picture 129"/>
          <p:cNvPicPr>
            <a:picLocks noChangeAspect="1"/>
          </p:cNvPicPr>
          <p:nvPr/>
        </p:nvPicPr>
        <p:blipFill>
          <a:blip r:embed="rId13"/>
          <a:stretch>
            <a:fillRect/>
          </a:stretch>
        </p:blipFill>
        <p:spPr>
          <a:xfrm rot="21600000">
            <a:off x="2708147" y="2599944"/>
            <a:ext cx="2141220" cy="1790700"/>
          </a:xfrm>
          <a:prstGeom prst="rect">
            <a:avLst/>
          </a:prstGeom>
        </p:spPr>
      </p:pic>
      <p:pic>
        <p:nvPicPr>
          <p:cNvPr id="130" name="picture 130"/>
          <p:cNvPicPr>
            <a:picLocks noChangeAspect="1"/>
          </p:cNvPicPr>
          <p:nvPr/>
        </p:nvPicPr>
        <p:blipFill>
          <a:blip r:embed="rId14"/>
          <a:stretch>
            <a:fillRect/>
          </a:stretch>
        </p:blipFill>
        <p:spPr>
          <a:xfrm rot="21600000">
            <a:off x="9831323" y="2583179"/>
            <a:ext cx="2087880" cy="1784604"/>
          </a:xfrm>
          <a:prstGeom prst="rect">
            <a:avLst/>
          </a:prstGeom>
        </p:spPr>
      </p:pic>
      <p:pic>
        <p:nvPicPr>
          <p:cNvPr id="131" name="picture 131"/>
          <p:cNvPicPr>
            <a:picLocks noChangeAspect="1"/>
          </p:cNvPicPr>
          <p:nvPr/>
        </p:nvPicPr>
        <p:blipFill>
          <a:blip r:embed="rId15"/>
          <a:stretch>
            <a:fillRect/>
          </a:stretch>
        </p:blipFill>
        <p:spPr>
          <a:xfrm rot="21600000">
            <a:off x="9831323" y="681228"/>
            <a:ext cx="2080259" cy="1775459"/>
          </a:xfrm>
          <a:prstGeom prst="rect">
            <a:avLst/>
          </a:prstGeom>
        </p:spPr>
      </p:pic>
      <p:sp>
        <p:nvSpPr>
          <p:cNvPr id="132" name="textbox 132"/>
          <p:cNvSpPr/>
          <p:nvPr/>
        </p:nvSpPr>
        <p:spPr>
          <a:xfrm>
            <a:off x="3990340" y="153035"/>
            <a:ext cx="4210050" cy="409575"/>
          </a:xfrm>
          <a:prstGeom prst="rect">
            <a:avLst/>
          </a:prstGeom>
        </p:spPr>
        <p:txBody>
          <a:bodyPr vert="horz" wrap="square" lIns="0" tIns="0" rIns="0" bIns="0"/>
          <a:lstStyle/>
          <a:p>
            <a:pPr algn="l" rtl="0" eaLnBrk="0">
              <a:lnSpc>
                <a:spcPct val="91000"/>
              </a:lnSpc>
            </a:pPr>
            <a:r>
              <a:rPr sz="2700"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mn-ea"/>
              </a:rPr>
              <a:t>Metal Ornament Series</a:t>
            </a:r>
            <a:endParaRPr lang="en-US" altLang="en-US" sz="27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 name="picture 133"/>
          <p:cNvPicPr>
            <a:picLocks noChangeAspect="1"/>
          </p:cNvPicPr>
          <p:nvPr/>
        </p:nvPicPr>
        <p:blipFill>
          <a:blip r:embed="rId2"/>
          <a:stretch>
            <a:fillRect/>
          </a:stretch>
        </p:blipFill>
        <p:spPr>
          <a:xfrm rot="21600000">
            <a:off x="240791" y="772667"/>
            <a:ext cx="2318004" cy="6033516"/>
          </a:xfrm>
          <a:prstGeom prst="rect">
            <a:avLst/>
          </a:prstGeom>
        </p:spPr>
      </p:pic>
      <p:pic>
        <p:nvPicPr>
          <p:cNvPr id="134" name="picture 134"/>
          <p:cNvPicPr>
            <a:picLocks noChangeAspect="1"/>
          </p:cNvPicPr>
          <p:nvPr/>
        </p:nvPicPr>
        <p:blipFill>
          <a:blip r:embed="rId3"/>
          <a:stretch>
            <a:fillRect/>
          </a:stretch>
        </p:blipFill>
        <p:spPr>
          <a:xfrm rot="21600000">
            <a:off x="2624327" y="775716"/>
            <a:ext cx="2305812" cy="6006083"/>
          </a:xfrm>
          <a:prstGeom prst="rect">
            <a:avLst/>
          </a:prstGeom>
        </p:spPr>
      </p:pic>
      <p:pic>
        <p:nvPicPr>
          <p:cNvPr id="135" name="picture 135"/>
          <p:cNvPicPr>
            <a:picLocks noChangeAspect="1"/>
          </p:cNvPicPr>
          <p:nvPr/>
        </p:nvPicPr>
        <p:blipFill>
          <a:blip r:embed="rId4"/>
          <a:stretch>
            <a:fillRect/>
          </a:stretch>
        </p:blipFill>
        <p:spPr>
          <a:xfrm rot="21600000">
            <a:off x="9691116" y="775716"/>
            <a:ext cx="2305811" cy="5998464"/>
          </a:xfrm>
          <a:prstGeom prst="rect">
            <a:avLst/>
          </a:prstGeom>
        </p:spPr>
      </p:pic>
      <p:pic>
        <p:nvPicPr>
          <p:cNvPr id="136" name="picture 136"/>
          <p:cNvPicPr>
            <a:picLocks noChangeAspect="1"/>
          </p:cNvPicPr>
          <p:nvPr/>
        </p:nvPicPr>
        <p:blipFill>
          <a:blip r:embed="rId5"/>
          <a:stretch>
            <a:fillRect/>
          </a:stretch>
        </p:blipFill>
        <p:spPr>
          <a:xfrm rot="21600000">
            <a:off x="4989575" y="790956"/>
            <a:ext cx="2293620" cy="6006083"/>
          </a:xfrm>
          <a:prstGeom prst="rect">
            <a:avLst/>
          </a:prstGeom>
        </p:spPr>
      </p:pic>
      <p:pic>
        <p:nvPicPr>
          <p:cNvPr id="137" name="picture 137"/>
          <p:cNvPicPr>
            <a:picLocks noChangeAspect="1"/>
          </p:cNvPicPr>
          <p:nvPr/>
        </p:nvPicPr>
        <p:blipFill>
          <a:blip r:embed="rId6"/>
          <a:stretch>
            <a:fillRect/>
          </a:stretch>
        </p:blipFill>
        <p:spPr>
          <a:xfrm rot="21600000">
            <a:off x="7345680" y="783335"/>
            <a:ext cx="2282952" cy="5996940"/>
          </a:xfrm>
          <a:prstGeom prst="rect">
            <a:avLst/>
          </a:prstGeom>
        </p:spPr>
      </p:pic>
      <p:sp>
        <p:nvSpPr>
          <p:cNvPr id="138" name="textbox 138"/>
          <p:cNvSpPr/>
          <p:nvPr/>
        </p:nvSpPr>
        <p:spPr>
          <a:xfrm>
            <a:off x="2623820" y="344805"/>
            <a:ext cx="5989320" cy="410845"/>
          </a:xfrm>
          <a:prstGeom prst="rect">
            <a:avLst/>
          </a:prstGeom>
        </p:spPr>
        <p:txBody>
          <a:bodyPr vert="horz" wrap="square" lIns="0" tIns="0" rIns="0" bIns="0"/>
          <a:lstStyle/>
          <a:p>
            <a:pPr algn="l" rtl="0" eaLnBrk="0">
              <a:lnSpc>
                <a:spcPct val="74000"/>
              </a:lnSpc>
            </a:pPr>
            <a:endParaRPr lang="en-US" altLang="en-US" sz="100" dirty="0"/>
          </a:p>
          <a:p>
            <a:pPr marL="12700" algn="l" rtl="0" eaLnBrk="0">
              <a:lnSpc>
                <a:spcPct val="94000"/>
              </a:lnSpc>
            </a:pPr>
            <a:r>
              <a:rPr lang="en-US" sz="2700" spc="30"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mn-ea"/>
              </a:rPr>
              <a:t>Jeans Button,Rivets,Eyelet Series</a:t>
            </a:r>
            <a:endParaRPr lang="en-US" sz="2700" dirty="0"/>
          </a:p>
          <a:p>
            <a:pPr marL="12700" algn="l" rtl="0" eaLnBrk="0">
              <a:lnSpc>
                <a:spcPct val="94000"/>
              </a:lnSpc>
            </a:pPr>
            <a:endParaRPr lang="en-US" altLang="en-US" sz="2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p:cNvPicPr>
            <a:picLocks noChangeAspect="1"/>
          </p:cNvPicPr>
          <p:nvPr/>
        </p:nvPicPr>
        <p:blipFill>
          <a:blip r:embed="rId2"/>
          <a:stretch>
            <a:fillRect/>
          </a:stretch>
        </p:blipFill>
        <p:spPr>
          <a:xfrm rot="21600000">
            <a:off x="6339840" y="2450591"/>
            <a:ext cx="5852159" cy="4407408"/>
          </a:xfrm>
          <a:prstGeom prst="rect">
            <a:avLst/>
          </a:prstGeom>
        </p:spPr>
      </p:pic>
      <p:pic>
        <p:nvPicPr>
          <p:cNvPr id="10" name="picture 10"/>
          <p:cNvPicPr>
            <a:picLocks noChangeAspect="1"/>
          </p:cNvPicPr>
          <p:nvPr/>
        </p:nvPicPr>
        <p:blipFill>
          <a:blip r:embed="rId3"/>
          <a:stretch>
            <a:fillRect/>
          </a:stretch>
        </p:blipFill>
        <p:spPr>
          <a:xfrm rot="21600000">
            <a:off x="1659636" y="2433828"/>
            <a:ext cx="10532364" cy="4424171"/>
          </a:xfrm>
          <a:prstGeom prst="rect">
            <a:avLst/>
          </a:prstGeom>
        </p:spPr>
      </p:pic>
      <p:pic>
        <p:nvPicPr>
          <p:cNvPr id="11" name="picture 11"/>
          <p:cNvPicPr>
            <a:picLocks noChangeAspect="1"/>
          </p:cNvPicPr>
          <p:nvPr/>
        </p:nvPicPr>
        <p:blipFill>
          <a:blip r:embed="rId4"/>
          <a:stretch>
            <a:fillRect/>
          </a:stretch>
        </p:blipFill>
        <p:spPr>
          <a:xfrm rot="21600000">
            <a:off x="0" y="0"/>
            <a:ext cx="2321051" cy="3364991"/>
          </a:xfrm>
          <a:prstGeom prst="rect">
            <a:avLst/>
          </a:prstGeom>
        </p:spPr>
      </p:pic>
      <p:graphicFrame>
        <p:nvGraphicFramePr>
          <p:cNvPr id="12" name="table 12"/>
          <p:cNvGraphicFramePr>
            <a:graphicFrameLocks noGrp="1"/>
          </p:cNvGraphicFramePr>
          <p:nvPr/>
        </p:nvGraphicFramePr>
        <p:xfrm>
          <a:off x="2263775" y="1463675"/>
          <a:ext cx="1885950" cy="1934845"/>
        </p:xfrm>
        <a:graphic>
          <a:graphicData uri="http://schemas.openxmlformats.org/drawingml/2006/table">
            <a:tbl>
              <a:tblPr/>
              <a:tblGrid>
                <a:gridCol w="1885950">
                  <a:extLst>
                    <a:ext uri="{9D8B030D-6E8A-4147-A177-3AD203B41FA5}">
                      <a16:colId xmlns:a16="http://schemas.microsoft.com/office/drawing/2014/main" xmlns="" val="20000"/>
                    </a:ext>
                  </a:extLst>
                </a:gridCol>
              </a:tblGrid>
              <a:tr h="1934845">
                <a:tc>
                  <a:txBody>
                    <a:bodyPr/>
                    <a:lstStyle/>
                    <a:p>
                      <a:pPr algn="l" rtl="0" eaLnBrk="0">
                        <a:lnSpc>
                          <a:spcPct val="128000"/>
                        </a:lnSpc>
                      </a:pPr>
                      <a:endParaRPr lang="en-US" altLang="en-US" sz="1000" dirty="0"/>
                    </a:p>
                    <a:p>
                      <a:pPr algn="l" rtl="0" eaLnBrk="0">
                        <a:lnSpc>
                          <a:spcPct val="128000"/>
                        </a:lnSpc>
                      </a:pPr>
                      <a:endParaRPr lang="en-US" altLang="en-US" sz="1000" dirty="0"/>
                    </a:p>
                    <a:p>
                      <a:pPr algn="l" rtl="0" eaLnBrk="0">
                        <a:lnSpc>
                          <a:spcPct val="128000"/>
                        </a:lnSpc>
                      </a:pPr>
                      <a:endParaRPr lang="en-US" altLang="en-US" sz="1000" dirty="0"/>
                    </a:p>
                    <a:p>
                      <a:pPr algn="l" rtl="0" eaLnBrk="0">
                        <a:lnSpc>
                          <a:spcPct val="10000"/>
                        </a:lnSpc>
                      </a:pPr>
                      <a:endParaRPr lang="en-US" altLang="en-US" sz="100" dirty="0"/>
                    </a:p>
                    <a:p>
                      <a:pPr marL="323215" algn="l" rtl="0" eaLnBrk="0">
                        <a:lnSpc>
                          <a:spcPct val="75000"/>
                        </a:lnSpc>
                      </a:pPr>
                      <a:r>
                        <a:rPr sz="9500" spc="-400" dirty="0">
                          <a:solidFill>
                            <a:srgbClr val="8E9A00">
                              <a:alpha val="100000"/>
                            </a:srgbClr>
                          </a:solidFill>
                          <a:latin typeface="Calibri" panose="020F0502020204030204"/>
                          <a:ea typeface="Calibri" panose="020F0502020204030204"/>
                          <a:cs typeface="Calibri" panose="020F0502020204030204"/>
                        </a:rPr>
                        <a:t>0 </a:t>
                      </a:r>
                      <a:r>
                        <a:rPr sz="9500" spc="-380" dirty="0">
                          <a:solidFill>
                            <a:srgbClr val="8E9A00">
                              <a:alpha val="100000"/>
                            </a:srgbClr>
                          </a:solidFill>
                          <a:latin typeface="Calibri" panose="020F0502020204030204"/>
                          <a:ea typeface="Calibri" panose="020F0502020204030204"/>
                          <a:cs typeface="Calibri" panose="020F0502020204030204"/>
                        </a:rPr>
                        <a:t>1</a:t>
                      </a:r>
                      <a:endParaRPr lang="en-US" altLang="en-US" sz="9500" dirty="0"/>
                    </a:p>
                  </a:txBody>
                  <a:tcPr marL="0" marR="0" marT="0" marB="0">
                    <a:lnL w="12700" cap="flat" cmpd="sng" algn="ctr">
                      <a:solidFill>
                        <a:srgbClr val="41719C"/>
                      </a:solidFill>
                      <a:prstDash val="solid"/>
                      <a:round/>
                      <a:headEnd type="none" w="med" len="med"/>
                      <a:tailEnd type="none" w="med" len="med"/>
                    </a:lnL>
                    <a:lnR w="12700" cap="flat" cmpd="sng" algn="ctr">
                      <a:solidFill>
                        <a:srgbClr val="41719C"/>
                      </a:solidFill>
                      <a:prstDash val="solid"/>
                      <a:round/>
                      <a:headEnd type="none" w="med" len="med"/>
                      <a:tailEnd type="none" w="med" len="med"/>
                    </a:lnR>
                    <a:lnT w="12700" cap="flat" cmpd="sng" algn="ctr">
                      <a:solidFill>
                        <a:srgbClr val="41719C"/>
                      </a:solidFill>
                      <a:prstDash val="solid"/>
                      <a:round/>
                      <a:headEnd type="none" w="med" len="med"/>
                      <a:tailEnd type="none" w="med" len="med"/>
                    </a:lnT>
                    <a:lnB w="12700" cap="flat" cmpd="sng" algn="ctr">
                      <a:solidFill>
                        <a:srgbClr val="41719C"/>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bl>
          </a:graphicData>
        </a:graphic>
      </p:graphicFrame>
      <p:sp>
        <p:nvSpPr>
          <p:cNvPr id="13" name="textbox 13"/>
          <p:cNvSpPr/>
          <p:nvPr/>
        </p:nvSpPr>
        <p:spPr>
          <a:xfrm>
            <a:off x="3086480" y="2353716"/>
            <a:ext cx="248920" cy="226059"/>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77000"/>
              </a:lnSpc>
            </a:pPr>
            <a:r>
              <a:rPr sz="1700" spc="20" dirty="0">
                <a:solidFill>
                  <a:srgbClr val="FFFFFF">
                    <a:alpha val="100000"/>
                  </a:srgbClr>
                </a:solidFill>
                <a:latin typeface="Calibri" panose="020F0502020204030204"/>
                <a:ea typeface="Calibri" panose="020F0502020204030204"/>
                <a:cs typeface="Calibri" panose="020F0502020204030204"/>
              </a:rPr>
              <a:t>0</a:t>
            </a:r>
            <a:r>
              <a:rPr sz="1700" spc="10" dirty="0">
                <a:solidFill>
                  <a:srgbClr val="FFFFFF">
                    <a:alpha val="100000"/>
                  </a:srgbClr>
                </a:solidFill>
                <a:latin typeface="Calibri" panose="020F0502020204030204"/>
                <a:ea typeface="Calibri" panose="020F0502020204030204"/>
                <a:cs typeface="Calibri" panose="020F0502020204030204"/>
              </a:rPr>
              <a:t>1</a:t>
            </a:r>
            <a:endParaRPr lang="en-US" altLang="en-US" sz="1700" dirty="0"/>
          </a:p>
        </p:txBody>
      </p:sp>
      <p:sp>
        <p:nvSpPr>
          <p:cNvPr id="14" name="textbox 14"/>
          <p:cNvSpPr/>
          <p:nvPr/>
        </p:nvSpPr>
        <p:spPr>
          <a:xfrm>
            <a:off x="3086480" y="2353716"/>
            <a:ext cx="248920" cy="226059"/>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77000"/>
              </a:lnSpc>
            </a:pPr>
            <a:r>
              <a:rPr sz="1700" spc="20" dirty="0">
                <a:solidFill>
                  <a:srgbClr val="FFFFFF">
                    <a:alpha val="100000"/>
                  </a:srgbClr>
                </a:solidFill>
                <a:latin typeface="Calibri" panose="020F0502020204030204"/>
                <a:ea typeface="Calibri" panose="020F0502020204030204"/>
                <a:cs typeface="Calibri" panose="020F0502020204030204"/>
              </a:rPr>
              <a:t>0</a:t>
            </a:r>
            <a:r>
              <a:rPr sz="1700" spc="10" dirty="0">
                <a:solidFill>
                  <a:srgbClr val="FFFFFF">
                    <a:alpha val="100000"/>
                  </a:srgbClr>
                </a:solidFill>
                <a:latin typeface="Calibri" panose="020F0502020204030204"/>
                <a:ea typeface="Calibri" panose="020F0502020204030204"/>
                <a:cs typeface="Calibri" panose="020F0502020204030204"/>
              </a:rPr>
              <a:t>1</a:t>
            </a:r>
            <a:endParaRPr lang="en-US" altLang="en-US" sz="1700" dirty="0"/>
          </a:p>
        </p:txBody>
      </p:sp>
      <p:sp>
        <p:nvSpPr>
          <p:cNvPr id="15" name="textbox 15"/>
          <p:cNvSpPr/>
          <p:nvPr/>
        </p:nvSpPr>
        <p:spPr>
          <a:xfrm>
            <a:off x="3086480" y="2353716"/>
            <a:ext cx="248920" cy="226059"/>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77000"/>
              </a:lnSpc>
            </a:pPr>
            <a:r>
              <a:rPr sz="1700" spc="20" dirty="0">
                <a:solidFill>
                  <a:srgbClr val="FFFFFF">
                    <a:alpha val="100000"/>
                  </a:srgbClr>
                </a:solidFill>
                <a:latin typeface="Calibri" panose="020F0502020204030204"/>
                <a:ea typeface="Calibri" panose="020F0502020204030204"/>
                <a:cs typeface="Calibri" panose="020F0502020204030204"/>
              </a:rPr>
              <a:t>0</a:t>
            </a:r>
            <a:r>
              <a:rPr sz="1700" spc="10" dirty="0">
                <a:solidFill>
                  <a:srgbClr val="FFFFFF">
                    <a:alpha val="100000"/>
                  </a:srgbClr>
                </a:solidFill>
                <a:latin typeface="Calibri" panose="020F0502020204030204"/>
                <a:ea typeface="Calibri" panose="020F0502020204030204"/>
                <a:cs typeface="Calibri" panose="020F0502020204030204"/>
              </a:rPr>
              <a:t>1</a:t>
            </a:r>
            <a:endParaRPr lang="en-US" altLang="en-US" sz="1700" dirty="0"/>
          </a:p>
        </p:txBody>
      </p:sp>
      <p:sp>
        <p:nvSpPr>
          <p:cNvPr id="16" name="textbox 16"/>
          <p:cNvSpPr/>
          <p:nvPr/>
        </p:nvSpPr>
        <p:spPr>
          <a:xfrm>
            <a:off x="3086480" y="2353716"/>
            <a:ext cx="248920" cy="226059"/>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77000"/>
              </a:lnSpc>
            </a:pPr>
            <a:r>
              <a:rPr sz="1700" spc="20" dirty="0">
                <a:solidFill>
                  <a:srgbClr val="FFFFFF">
                    <a:alpha val="100000"/>
                  </a:srgbClr>
                </a:solidFill>
                <a:latin typeface="Calibri" panose="020F0502020204030204"/>
                <a:ea typeface="Calibri" panose="020F0502020204030204"/>
                <a:cs typeface="Calibri" panose="020F0502020204030204"/>
              </a:rPr>
              <a:t>0</a:t>
            </a:r>
            <a:r>
              <a:rPr sz="1700" spc="10" dirty="0">
                <a:solidFill>
                  <a:srgbClr val="FFFFFF">
                    <a:alpha val="100000"/>
                  </a:srgbClr>
                </a:solidFill>
                <a:latin typeface="Calibri" panose="020F0502020204030204"/>
                <a:ea typeface="Calibri" panose="020F0502020204030204"/>
                <a:cs typeface="Calibri" panose="020F0502020204030204"/>
              </a:rPr>
              <a:t>1</a:t>
            </a:r>
            <a:endParaRPr lang="en-US" altLang="en-US" sz="1700" dirty="0"/>
          </a:p>
        </p:txBody>
      </p:sp>
      <p:sp>
        <p:nvSpPr>
          <p:cNvPr id="17" name="textbox 17"/>
          <p:cNvSpPr/>
          <p:nvPr/>
        </p:nvSpPr>
        <p:spPr>
          <a:xfrm>
            <a:off x="4271010" y="3168650"/>
            <a:ext cx="5812790" cy="107505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ct val="97000"/>
              </a:lnSpc>
            </a:pPr>
            <a:r>
              <a:rPr sz="6000" dirty="0">
                <a:solidFill>
                  <a:srgbClr val="FFFFFF">
                    <a:alpha val="100000"/>
                  </a:srgbClr>
                </a:solidFill>
                <a:latin typeface="黑体" panose="02010609060101010101" charset="-122"/>
                <a:ea typeface="黑体" panose="02010609060101010101" charset="-122"/>
                <a:cs typeface="黑体" panose="02010609060101010101" charset="-122"/>
              </a:rPr>
              <a:t>Company</a:t>
            </a:r>
            <a:r>
              <a:rPr lang="en-US" sz="6000" dirty="0">
                <a:solidFill>
                  <a:srgbClr val="FFFFFF">
                    <a:alpha val="100000"/>
                  </a:srgbClr>
                </a:solidFill>
                <a:latin typeface="黑体" panose="02010609060101010101" charset="-122"/>
                <a:ea typeface="黑体" panose="02010609060101010101" charset="-122"/>
                <a:cs typeface="黑体" panose="02010609060101010101" charset="-122"/>
              </a:rPr>
              <a:t> </a:t>
            </a:r>
            <a:r>
              <a:rPr sz="6000" dirty="0">
                <a:solidFill>
                  <a:srgbClr val="FFFFFF">
                    <a:alpha val="100000"/>
                  </a:srgbClr>
                </a:solidFill>
                <a:latin typeface="黑体" panose="02010609060101010101" charset="-122"/>
                <a:ea typeface="黑体" panose="02010609060101010101" charset="-122"/>
                <a:cs typeface="黑体" panose="02010609060101010101" charset="-122"/>
              </a:rPr>
              <a:t>Profile</a:t>
            </a:r>
          </a:p>
        </p:txBody>
      </p:sp>
      <p:graphicFrame>
        <p:nvGraphicFramePr>
          <p:cNvPr id="18" name="table 18"/>
          <p:cNvGraphicFramePr>
            <a:graphicFrameLocks noGrp="1"/>
          </p:cNvGraphicFramePr>
          <p:nvPr/>
        </p:nvGraphicFramePr>
        <p:xfrm>
          <a:off x="2264410" y="3761104"/>
          <a:ext cx="1884680" cy="390525"/>
        </p:xfrm>
        <a:graphic>
          <a:graphicData uri="http://schemas.openxmlformats.org/drawingml/2006/table">
            <a:tbl>
              <a:tblPr/>
              <a:tblGrid>
                <a:gridCol w="1884680">
                  <a:extLst>
                    <a:ext uri="{9D8B030D-6E8A-4147-A177-3AD203B41FA5}">
                      <a16:colId xmlns:a16="http://schemas.microsoft.com/office/drawing/2014/main" xmlns="" val="20000"/>
                    </a:ext>
                  </a:extLst>
                </a:gridCol>
              </a:tblGrid>
              <a:tr h="390525">
                <a:tc>
                  <a:txBody>
                    <a:bodyPr/>
                    <a:lstStyle/>
                    <a:p>
                      <a:pPr algn="l" rtl="0" eaLnBrk="0">
                        <a:lnSpc>
                          <a:spcPct val="100000"/>
                        </a:lnSpc>
                      </a:pPr>
                      <a:endParaRPr lang="en-US" altLang="en-US" sz="1000" dirty="0"/>
                    </a:p>
                  </a:txBody>
                  <a:tcPr marL="0" marR="0" marT="0" marB="0">
                    <a:lnL w="12700" cap="flat" cmpd="sng" algn="ctr">
                      <a:solidFill>
                        <a:srgbClr val="41719C"/>
                      </a:solidFill>
                      <a:prstDash val="solid"/>
                      <a:round/>
                      <a:headEnd type="none" w="med" len="med"/>
                      <a:tailEnd type="none" w="med" len="med"/>
                    </a:lnL>
                    <a:lnR w="12700" cap="flat" cmpd="sng" algn="ctr">
                      <a:solidFill>
                        <a:srgbClr val="41719C"/>
                      </a:solidFill>
                      <a:prstDash val="solid"/>
                      <a:round/>
                      <a:headEnd type="none" w="med" len="med"/>
                      <a:tailEnd type="none" w="med" len="med"/>
                    </a:lnR>
                    <a:lnT w="12700" cap="flat" cmpd="sng" algn="ctr">
                      <a:solidFill>
                        <a:srgbClr val="41719C"/>
                      </a:solidFill>
                      <a:prstDash val="solid"/>
                      <a:round/>
                      <a:headEnd type="none" w="med" len="med"/>
                      <a:tailEnd type="none" w="med" len="med"/>
                    </a:lnT>
                    <a:lnB w="12700" cap="flat" cmpd="sng" algn="ctr">
                      <a:solidFill>
                        <a:srgbClr val="41719C"/>
                      </a:solidFill>
                      <a:prstDash val="solid"/>
                      <a:round/>
                      <a:headEnd type="none" w="med" len="med"/>
                      <a:tailEnd type="none" w="med" len="med"/>
                    </a:lnB>
                  </a:tcPr>
                </a:tc>
                <a:extLst>
                  <a:ext uri="{0D108BD9-81ED-4DB2-BD59-A6C34878D82A}">
                    <a16:rowId xmlns:a16="http://schemas.microsoft.com/office/drawing/2014/main" xmlns="" val="10000"/>
                  </a:ext>
                </a:extLst>
              </a:tr>
            </a:tbl>
          </a:graphicData>
        </a:graphic>
      </p:graphicFrame>
      <p:sp>
        <p:nvSpPr>
          <p:cNvPr id="19" name="rect"/>
          <p:cNvSpPr/>
          <p:nvPr/>
        </p:nvSpPr>
        <p:spPr>
          <a:xfrm>
            <a:off x="2270760" y="3767328"/>
            <a:ext cx="1872995" cy="391667"/>
          </a:xfrm>
          <a:prstGeom prst="rect">
            <a:avLst/>
          </a:prstGeom>
          <a:solidFill>
            <a:srgbClr val="FFFFFF">
              <a:alpha val="100000"/>
            </a:srgbClr>
          </a:solidFill>
          <a:ln cap="flat">
            <a:noFill/>
            <a:prstDash val="solid"/>
            <a:miter lim="0"/>
          </a:ln>
        </p:spPr>
        <p:txBody>
          <a:bodyPr rtlCol="0"/>
          <a:lstStyle/>
          <a:p>
            <a:pPr algn="ctr"/>
            <a:endParaRPr lang="zh-CN" altLang="en-US"/>
          </a:p>
        </p:txBody>
      </p:sp>
      <p:sp>
        <p:nvSpPr>
          <p:cNvPr id="20" name="textbox 20"/>
          <p:cNvSpPr/>
          <p:nvPr/>
        </p:nvSpPr>
        <p:spPr>
          <a:xfrm>
            <a:off x="2392218" y="3838348"/>
            <a:ext cx="1645920" cy="350520"/>
          </a:xfrm>
          <a:prstGeom prst="rect">
            <a:avLst/>
          </a:prstGeom>
        </p:spPr>
        <p:txBody>
          <a:bodyPr vert="horz" wrap="square" lIns="0" tIns="0" rIns="0" bIns="0"/>
          <a:lstStyle/>
          <a:p>
            <a:pPr algn="l" rtl="0" eaLnBrk="0">
              <a:lnSpc>
                <a:spcPct val="82000"/>
              </a:lnSpc>
            </a:pPr>
            <a:endParaRPr lang="en-US" altLang="en-US" sz="100" dirty="0"/>
          </a:p>
          <a:p>
            <a:pPr marL="12700" algn="l" rtl="0" eaLnBrk="0">
              <a:lnSpc>
                <a:spcPct val="79000"/>
              </a:lnSpc>
            </a:pPr>
            <a:r>
              <a:rPr sz="2700" b="1" spc="-10" dirty="0">
                <a:solidFill>
                  <a:srgbClr val="013983">
                    <a:alpha val="100000"/>
                  </a:srgbClr>
                </a:solidFill>
                <a:latin typeface="Cambria" panose="02040503050406030204"/>
                <a:ea typeface="Cambria" panose="02040503050406030204"/>
                <a:cs typeface="Cambria" panose="02040503050406030204"/>
              </a:rPr>
              <a:t>PAR</a:t>
            </a:r>
            <a:r>
              <a:rPr sz="2700" b="1" spc="0" dirty="0">
                <a:solidFill>
                  <a:srgbClr val="013983">
                    <a:alpha val="100000"/>
                  </a:srgbClr>
                </a:solidFill>
                <a:latin typeface="Cambria" panose="02040503050406030204"/>
                <a:ea typeface="Cambria" panose="02040503050406030204"/>
                <a:cs typeface="Cambria" panose="02040503050406030204"/>
              </a:rPr>
              <a:t>T</a:t>
            </a:r>
            <a:r>
              <a:rPr sz="2700" spc="-10" dirty="0">
                <a:solidFill>
                  <a:srgbClr val="013983">
                    <a:alpha val="100000"/>
                  </a:srgbClr>
                </a:solidFill>
                <a:latin typeface="Cambria" panose="02040503050406030204"/>
                <a:ea typeface="Cambria" panose="02040503050406030204"/>
                <a:cs typeface="Cambria" panose="02040503050406030204"/>
              </a:rPr>
              <a:t> </a:t>
            </a:r>
            <a:r>
              <a:rPr sz="2700" b="1" spc="0" dirty="0">
                <a:solidFill>
                  <a:srgbClr val="013983">
                    <a:alpha val="100000"/>
                  </a:srgbClr>
                </a:solidFill>
                <a:latin typeface="Cambria" panose="02040503050406030204"/>
                <a:ea typeface="Cambria" panose="02040503050406030204"/>
                <a:cs typeface="Cambria" panose="02040503050406030204"/>
              </a:rPr>
              <a:t>ONE</a:t>
            </a:r>
            <a:endParaRPr lang="en-US" altLang="en-US" sz="27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 name="picture 139"/>
          <p:cNvPicPr>
            <a:picLocks noChangeAspect="1"/>
          </p:cNvPicPr>
          <p:nvPr/>
        </p:nvPicPr>
        <p:blipFill>
          <a:blip r:embed="rId2"/>
          <a:stretch>
            <a:fillRect/>
          </a:stretch>
        </p:blipFill>
        <p:spPr>
          <a:xfrm rot="21600000">
            <a:off x="283463" y="4093464"/>
            <a:ext cx="4376928" cy="2510027"/>
          </a:xfrm>
          <a:prstGeom prst="rect">
            <a:avLst/>
          </a:prstGeom>
        </p:spPr>
      </p:pic>
      <p:pic>
        <p:nvPicPr>
          <p:cNvPr id="140" name="picture 140"/>
          <p:cNvPicPr>
            <a:picLocks noChangeAspect="1"/>
          </p:cNvPicPr>
          <p:nvPr/>
        </p:nvPicPr>
        <p:blipFill>
          <a:blip r:embed="rId3"/>
          <a:stretch>
            <a:fillRect/>
          </a:stretch>
        </p:blipFill>
        <p:spPr>
          <a:xfrm rot="21600000">
            <a:off x="8599931" y="4093464"/>
            <a:ext cx="3215640" cy="2510027"/>
          </a:xfrm>
          <a:prstGeom prst="rect">
            <a:avLst/>
          </a:prstGeom>
        </p:spPr>
      </p:pic>
      <p:pic>
        <p:nvPicPr>
          <p:cNvPr id="141" name="picture 141"/>
          <p:cNvPicPr>
            <a:picLocks noChangeAspect="1"/>
          </p:cNvPicPr>
          <p:nvPr/>
        </p:nvPicPr>
        <p:blipFill>
          <a:blip r:embed="rId4"/>
          <a:stretch>
            <a:fillRect/>
          </a:stretch>
        </p:blipFill>
        <p:spPr>
          <a:xfrm rot="21600000">
            <a:off x="6554089" y="4093463"/>
            <a:ext cx="1813559" cy="2557272"/>
          </a:xfrm>
          <a:prstGeom prst="rect">
            <a:avLst/>
          </a:prstGeom>
        </p:spPr>
      </p:pic>
      <p:pic>
        <p:nvPicPr>
          <p:cNvPr id="142" name="picture 142"/>
          <p:cNvPicPr>
            <a:picLocks noChangeAspect="1"/>
          </p:cNvPicPr>
          <p:nvPr/>
        </p:nvPicPr>
        <p:blipFill>
          <a:blip r:embed="rId5"/>
          <a:stretch>
            <a:fillRect/>
          </a:stretch>
        </p:blipFill>
        <p:spPr>
          <a:xfrm rot="21600000">
            <a:off x="9355835" y="2253996"/>
            <a:ext cx="2452116" cy="1734311"/>
          </a:xfrm>
          <a:prstGeom prst="rect">
            <a:avLst/>
          </a:prstGeom>
        </p:spPr>
      </p:pic>
      <p:pic>
        <p:nvPicPr>
          <p:cNvPr id="143" name="picture 143"/>
          <p:cNvPicPr>
            <a:picLocks noChangeAspect="1"/>
          </p:cNvPicPr>
          <p:nvPr/>
        </p:nvPicPr>
        <p:blipFill>
          <a:blip r:embed="rId6"/>
          <a:stretch>
            <a:fillRect/>
          </a:stretch>
        </p:blipFill>
        <p:spPr>
          <a:xfrm rot="21600000">
            <a:off x="4799075" y="4093464"/>
            <a:ext cx="1632203" cy="2557272"/>
          </a:xfrm>
          <a:prstGeom prst="rect">
            <a:avLst/>
          </a:prstGeom>
        </p:spPr>
      </p:pic>
      <p:pic>
        <p:nvPicPr>
          <p:cNvPr id="144" name="picture 144"/>
          <p:cNvPicPr>
            <a:picLocks noChangeAspect="1"/>
          </p:cNvPicPr>
          <p:nvPr/>
        </p:nvPicPr>
        <p:blipFill>
          <a:blip r:embed="rId7"/>
          <a:stretch>
            <a:fillRect/>
          </a:stretch>
        </p:blipFill>
        <p:spPr>
          <a:xfrm rot="21600000">
            <a:off x="6966204" y="2253996"/>
            <a:ext cx="2328671" cy="1734311"/>
          </a:xfrm>
          <a:prstGeom prst="rect">
            <a:avLst/>
          </a:prstGeom>
        </p:spPr>
      </p:pic>
      <p:pic>
        <p:nvPicPr>
          <p:cNvPr id="145" name="picture 145"/>
          <p:cNvPicPr>
            <a:picLocks noChangeAspect="1"/>
          </p:cNvPicPr>
          <p:nvPr/>
        </p:nvPicPr>
        <p:blipFill>
          <a:blip r:embed="rId8"/>
          <a:stretch>
            <a:fillRect/>
          </a:stretch>
        </p:blipFill>
        <p:spPr>
          <a:xfrm rot="21600000">
            <a:off x="9357359" y="553211"/>
            <a:ext cx="2458211" cy="1629155"/>
          </a:xfrm>
          <a:prstGeom prst="rect">
            <a:avLst/>
          </a:prstGeom>
        </p:spPr>
      </p:pic>
      <p:pic>
        <p:nvPicPr>
          <p:cNvPr id="146" name="picture 146"/>
          <p:cNvPicPr>
            <a:picLocks noChangeAspect="1"/>
          </p:cNvPicPr>
          <p:nvPr/>
        </p:nvPicPr>
        <p:blipFill>
          <a:blip r:embed="rId9"/>
          <a:stretch>
            <a:fillRect/>
          </a:stretch>
        </p:blipFill>
        <p:spPr>
          <a:xfrm rot="21600000">
            <a:off x="2450591" y="2253996"/>
            <a:ext cx="2196084" cy="1734311"/>
          </a:xfrm>
          <a:prstGeom prst="rect">
            <a:avLst/>
          </a:prstGeom>
        </p:spPr>
      </p:pic>
      <p:pic>
        <p:nvPicPr>
          <p:cNvPr id="147" name="picture 147"/>
          <p:cNvPicPr>
            <a:picLocks noChangeAspect="1"/>
          </p:cNvPicPr>
          <p:nvPr/>
        </p:nvPicPr>
        <p:blipFill>
          <a:blip r:embed="rId10"/>
          <a:stretch>
            <a:fillRect/>
          </a:stretch>
        </p:blipFill>
        <p:spPr>
          <a:xfrm rot="21600000">
            <a:off x="6966204" y="553211"/>
            <a:ext cx="2328671" cy="1627632"/>
          </a:xfrm>
          <a:prstGeom prst="rect">
            <a:avLst/>
          </a:prstGeom>
        </p:spPr>
      </p:pic>
      <p:pic>
        <p:nvPicPr>
          <p:cNvPr id="148" name="picture 148"/>
          <p:cNvPicPr>
            <a:picLocks noChangeAspect="1"/>
          </p:cNvPicPr>
          <p:nvPr/>
        </p:nvPicPr>
        <p:blipFill>
          <a:blip r:embed="rId11"/>
          <a:stretch>
            <a:fillRect/>
          </a:stretch>
        </p:blipFill>
        <p:spPr>
          <a:xfrm rot="21600000">
            <a:off x="4722875" y="2253996"/>
            <a:ext cx="2182367" cy="1734311"/>
          </a:xfrm>
          <a:prstGeom prst="rect">
            <a:avLst/>
          </a:prstGeom>
        </p:spPr>
      </p:pic>
      <p:pic>
        <p:nvPicPr>
          <p:cNvPr id="149" name="picture 149"/>
          <p:cNvPicPr>
            <a:picLocks noChangeAspect="1"/>
          </p:cNvPicPr>
          <p:nvPr/>
        </p:nvPicPr>
        <p:blipFill>
          <a:blip r:embed="rId12"/>
          <a:stretch>
            <a:fillRect/>
          </a:stretch>
        </p:blipFill>
        <p:spPr>
          <a:xfrm rot="21600000">
            <a:off x="283463" y="2253996"/>
            <a:ext cx="2115311" cy="1734311"/>
          </a:xfrm>
          <a:prstGeom prst="rect">
            <a:avLst/>
          </a:prstGeom>
        </p:spPr>
      </p:pic>
      <p:pic>
        <p:nvPicPr>
          <p:cNvPr id="150" name="picture 150"/>
          <p:cNvPicPr>
            <a:picLocks noChangeAspect="1"/>
          </p:cNvPicPr>
          <p:nvPr/>
        </p:nvPicPr>
        <p:blipFill>
          <a:blip r:embed="rId13"/>
          <a:stretch>
            <a:fillRect/>
          </a:stretch>
        </p:blipFill>
        <p:spPr>
          <a:xfrm rot="21600000">
            <a:off x="2450591" y="553211"/>
            <a:ext cx="2211324" cy="1629155"/>
          </a:xfrm>
          <a:prstGeom prst="rect">
            <a:avLst/>
          </a:prstGeom>
        </p:spPr>
      </p:pic>
      <p:pic>
        <p:nvPicPr>
          <p:cNvPr id="151" name="picture 151"/>
          <p:cNvPicPr>
            <a:picLocks noChangeAspect="1"/>
          </p:cNvPicPr>
          <p:nvPr/>
        </p:nvPicPr>
        <p:blipFill>
          <a:blip r:embed="rId14"/>
          <a:stretch>
            <a:fillRect/>
          </a:stretch>
        </p:blipFill>
        <p:spPr>
          <a:xfrm rot="21600000">
            <a:off x="4722875" y="553211"/>
            <a:ext cx="2182367" cy="1629155"/>
          </a:xfrm>
          <a:prstGeom prst="rect">
            <a:avLst/>
          </a:prstGeom>
        </p:spPr>
      </p:pic>
      <p:pic>
        <p:nvPicPr>
          <p:cNvPr id="152" name="picture 152"/>
          <p:cNvPicPr>
            <a:picLocks noChangeAspect="1"/>
          </p:cNvPicPr>
          <p:nvPr/>
        </p:nvPicPr>
        <p:blipFill>
          <a:blip r:embed="rId15"/>
          <a:stretch>
            <a:fillRect/>
          </a:stretch>
        </p:blipFill>
        <p:spPr>
          <a:xfrm rot="21600000">
            <a:off x="283463" y="553211"/>
            <a:ext cx="2104644" cy="1627632"/>
          </a:xfrm>
          <a:prstGeom prst="rect">
            <a:avLst/>
          </a:prstGeom>
        </p:spPr>
      </p:pic>
      <p:sp>
        <p:nvSpPr>
          <p:cNvPr id="153" name="textbox 153"/>
          <p:cNvSpPr/>
          <p:nvPr/>
        </p:nvSpPr>
        <p:spPr>
          <a:xfrm>
            <a:off x="3902710" y="80010"/>
            <a:ext cx="4464685" cy="410845"/>
          </a:xfrm>
          <a:prstGeom prst="rect">
            <a:avLst/>
          </a:prstGeom>
        </p:spPr>
        <p:txBody>
          <a:bodyPr vert="horz" wrap="square" lIns="0" tIns="0" rIns="0" bIns="0"/>
          <a:lstStyle/>
          <a:p>
            <a:pPr algn="l" rtl="0" eaLnBrk="0">
              <a:lnSpc>
                <a:spcPct val="74000"/>
              </a:lnSpc>
            </a:pPr>
            <a:endParaRPr lang="en-US" altLang="en-US" sz="100" dirty="0"/>
          </a:p>
          <a:p>
            <a:pPr marL="12700" algn="l" rtl="0" eaLnBrk="0">
              <a:lnSpc>
                <a:spcPct val="94000"/>
              </a:lnSpc>
            </a:pPr>
            <a:r>
              <a:rPr sz="2700" dirty="0">
                <a:solidFill>
                  <a:srgbClr val="000000">
                    <a:alpha val="100000"/>
                  </a:srgbClr>
                </a:solidFill>
                <a:latin typeface="微软雅黑" panose="020B0503020204020204" charset="-122"/>
                <a:ea typeface="微软雅黑" panose="020B0503020204020204" charset="-122"/>
                <a:cs typeface="微软雅黑" panose="020B0503020204020204" charset="-122"/>
              </a:rPr>
              <a:t>Trademark leather</a:t>
            </a:r>
            <a:r>
              <a:rPr lang="en-US" sz="2700" dirty="0">
                <a:solidFill>
                  <a:srgbClr val="000000">
                    <a:alpha val="100000"/>
                  </a:srgbClr>
                </a:solidFill>
                <a:latin typeface="微软雅黑" panose="020B0503020204020204" charset="-122"/>
                <a:ea typeface="微软雅黑" panose="020B0503020204020204" charset="-122"/>
                <a:cs typeface="微软雅黑" panose="020B0503020204020204" charset="-122"/>
              </a:rPr>
              <a:t> series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picture 154"/>
          <p:cNvPicPr>
            <a:picLocks noChangeAspect="1"/>
          </p:cNvPicPr>
          <p:nvPr/>
        </p:nvPicPr>
        <p:blipFill>
          <a:blip r:embed="rId2"/>
          <a:stretch>
            <a:fillRect/>
          </a:stretch>
        </p:blipFill>
        <p:spPr>
          <a:xfrm rot="21600000">
            <a:off x="6339840" y="2450591"/>
            <a:ext cx="5852159" cy="4407408"/>
          </a:xfrm>
          <a:prstGeom prst="rect">
            <a:avLst/>
          </a:prstGeom>
        </p:spPr>
      </p:pic>
      <p:pic>
        <p:nvPicPr>
          <p:cNvPr id="155" name="picture 155"/>
          <p:cNvPicPr>
            <a:picLocks noChangeAspect="1"/>
          </p:cNvPicPr>
          <p:nvPr/>
        </p:nvPicPr>
        <p:blipFill>
          <a:blip r:embed="rId3"/>
          <a:stretch>
            <a:fillRect/>
          </a:stretch>
        </p:blipFill>
        <p:spPr>
          <a:xfrm rot="21600000">
            <a:off x="1659636" y="2433828"/>
            <a:ext cx="10532364" cy="4424171"/>
          </a:xfrm>
          <a:prstGeom prst="rect">
            <a:avLst/>
          </a:prstGeom>
        </p:spPr>
      </p:pic>
      <p:pic>
        <p:nvPicPr>
          <p:cNvPr id="156" name="picture 156"/>
          <p:cNvPicPr>
            <a:picLocks noChangeAspect="1"/>
          </p:cNvPicPr>
          <p:nvPr/>
        </p:nvPicPr>
        <p:blipFill>
          <a:blip r:embed="rId4"/>
          <a:stretch>
            <a:fillRect/>
          </a:stretch>
        </p:blipFill>
        <p:spPr>
          <a:xfrm rot="21600000">
            <a:off x="0" y="0"/>
            <a:ext cx="2321051" cy="3364991"/>
          </a:xfrm>
          <a:prstGeom prst="rect">
            <a:avLst/>
          </a:prstGeom>
        </p:spPr>
      </p:pic>
      <p:graphicFrame>
        <p:nvGraphicFramePr>
          <p:cNvPr id="157" name="table 157"/>
          <p:cNvGraphicFramePr>
            <a:graphicFrameLocks noGrp="1"/>
          </p:cNvGraphicFramePr>
          <p:nvPr/>
        </p:nvGraphicFramePr>
        <p:xfrm>
          <a:off x="2263775" y="1463675"/>
          <a:ext cx="1885950" cy="1934845"/>
        </p:xfrm>
        <a:graphic>
          <a:graphicData uri="http://schemas.openxmlformats.org/drawingml/2006/table">
            <a:tbl>
              <a:tblPr/>
              <a:tblGrid>
                <a:gridCol w="1885950">
                  <a:extLst>
                    <a:ext uri="{9D8B030D-6E8A-4147-A177-3AD203B41FA5}">
                      <a16:colId xmlns:a16="http://schemas.microsoft.com/office/drawing/2014/main" xmlns="" val="20000"/>
                    </a:ext>
                  </a:extLst>
                </a:gridCol>
              </a:tblGrid>
              <a:tr h="1934845">
                <a:tc>
                  <a:txBody>
                    <a:bodyPr/>
                    <a:lstStyle/>
                    <a:p>
                      <a:pPr algn="l" rtl="0" eaLnBrk="0">
                        <a:lnSpc>
                          <a:spcPct val="128000"/>
                        </a:lnSpc>
                      </a:pPr>
                      <a:endParaRPr lang="en-US" altLang="en-US" sz="1000" dirty="0"/>
                    </a:p>
                    <a:p>
                      <a:pPr algn="l" rtl="0" eaLnBrk="0">
                        <a:lnSpc>
                          <a:spcPct val="128000"/>
                        </a:lnSpc>
                      </a:pPr>
                      <a:endParaRPr lang="en-US" altLang="en-US" sz="1000" dirty="0"/>
                    </a:p>
                    <a:p>
                      <a:pPr algn="l" rtl="0" eaLnBrk="0">
                        <a:lnSpc>
                          <a:spcPct val="128000"/>
                        </a:lnSpc>
                      </a:pPr>
                      <a:endParaRPr lang="en-US" altLang="en-US" sz="1000" dirty="0"/>
                    </a:p>
                    <a:p>
                      <a:pPr algn="l" rtl="0" eaLnBrk="0">
                        <a:lnSpc>
                          <a:spcPct val="10000"/>
                        </a:lnSpc>
                      </a:pPr>
                      <a:endParaRPr lang="en-US" altLang="en-US" sz="100" dirty="0"/>
                    </a:p>
                    <a:p>
                      <a:pPr marL="323215" algn="l" rtl="0" eaLnBrk="0">
                        <a:lnSpc>
                          <a:spcPct val="75000"/>
                        </a:lnSpc>
                      </a:pPr>
                      <a:r>
                        <a:rPr sz="9500" spc="100" dirty="0">
                          <a:solidFill>
                            <a:srgbClr val="8E9A00">
                              <a:alpha val="100000"/>
                            </a:srgbClr>
                          </a:solidFill>
                          <a:latin typeface="Calibri" panose="020F0502020204030204"/>
                          <a:ea typeface="Calibri" panose="020F0502020204030204"/>
                          <a:cs typeface="Calibri" panose="020F0502020204030204"/>
                        </a:rPr>
                        <a:t>0</a:t>
                      </a:r>
                      <a:r>
                        <a:rPr sz="9500" spc="90" dirty="0">
                          <a:solidFill>
                            <a:srgbClr val="8E9A00">
                              <a:alpha val="100000"/>
                            </a:srgbClr>
                          </a:solidFill>
                          <a:latin typeface="Calibri" panose="020F0502020204030204"/>
                          <a:ea typeface="Calibri" panose="020F0502020204030204"/>
                          <a:cs typeface="Calibri" panose="020F0502020204030204"/>
                        </a:rPr>
                        <a:t>3</a:t>
                      </a:r>
                      <a:endParaRPr lang="en-US" altLang="en-US" sz="9500" dirty="0"/>
                    </a:p>
                  </a:txBody>
                  <a:tcPr marL="0" marR="0" marT="0" marB="0">
                    <a:lnL w="12700" cap="flat" cmpd="sng" algn="ctr">
                      <a:solidFill>
                        <a:srgbClr val="41719C"/>
                      </a:solidFill>
                      <a:prstDash val="solid"/>
                      <a:round/>
                      <a:headEnd type="none" w="med" len="med"/>
                      <a:tailEnd type="none" w="med" len="med"/>
                    </a:lnL>
                    <a:lnR w="12700" cap="flat" cmpd="sng" algn="ctr">
                      <a:solidFill>
                        <a:srgbClr val="41719C"/>
                      </a:solidFill>
                      <a:prstDash val="solid"/>
                      <a:round/>
                      <a:headEnd type="none" w="med" len="med"/>
                      <a:tailEnd type="none" w="med" len="med"/>
                    </a:lnR>
                    <a:lnT w="12700" cap="flat" cmpd="sng" algn="ctr">
                      <a:solidFill>
                        <a:srgbClr val="41719C"/>
                      </a:solidFill>
                      <a:prstDash val="solid"/>
                      <a:round/>
                      <a:headEnd type="none" w="med" len="med"/>
                      <a:tailEnd type="none" w="med" len="med"/>
                    </a:lnT>
                    <a:lnB w="12700" cap="flat" cmpd="sng" algn="ctr">
                      <a:solidFill>
                        <a:srgbClr val="41719C"/>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bl>
          </a:graphicData>
        </a:graphic>
      </p:graphicFrame>
      <p:sp>
        <p:nvSpPr>
          <p:cNvPr id="158" name="textbox 158"/>
          <p:cNvSpPr/>
          <p:nvPr/>
        </p:nvSpPr>
        <p:spPr>
          <a:xfrm>
            <a:off x="3086480" y="2353716"/>
            <a:ext cx="133350" cy="226059"/>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77000"/>
              </a:lnSpc>
            </a:pPr>
            <a:r>
              <a:rPr sz="1700" spc="0" dirty="0">
                <a:solidFill>
                  <a:srgbClr val="FFFFFF">
                    <a:alpha val="100000"/>
                  </a:srgbClr>
                </a:solidFill>
                <a:latin typeface="Calibri" panose="020F0502020204030204"/>
                <a:ea typeface="Calibri" panose="020F0502020204030204"/>
                <a:cs typeface="Calibri" panose="020F0502020204030204"/>
              </a:rPr>
              <a:t>0</a:t>
            </a:r>
            <a:endParaRPr lang="en-US" altLang="en-US" sz="1700" dirty="0"/>
          </a:p>
        </p:txBody>
      </p:sp>
      <p:sp>
        <p:nvSpPr>
          <p:cNvPr id="159" name="textbox 159"/>
          <p:cNvSpPr/>
          <p:nvPr/>
        </p:nvSpPr>
        <p:spPr>
          <a:xfrm>
            <a:off x="3086480" y="2353716"/>
            <a:ext cx="133350" cy="226059"/>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77000"/>
              </a:lnSpc>
            </a:pPr>
            <a:r>
              <a:rPr sz="1700" spc="0" dirty="0">
                <a:solidFill>
                  <a:srgbClr val="FFFFFF">
                    <a:alpha val="100000"/>
                  </a:srgbClr>
                </a:solidFill>
                <a:latin typeface="Calibri" panose="020F0502020204030204"/>
                <a:ea typeface="Calibri" panose="020F0502020204030204"/>
                <a:cs typeface="Calibri" panose="020F0502020204030204"/>
              </a:rPr>
              <a:t>0</a:t>
            </a:r>
            <a:endParaRPr lang="en-US" altLang="en-US" sz="1700" dirty="0"/>
          </a:p>
        </p:txBody>
      </p:sp>
      <p:sp>
        <p:nvSpPr>
          <p:cNvPr id="160" name="textbox 160"/>
          <p:cNvSpPr/>
          <p:nvPr/>
        </p:nvSpPr>
        <p:spPr>
          <a:xfrm>
            <a:off x="3213480" y="2355088"/>
            <a:ext cx="121920" cy="221615"/>
          </a:xfrm>
          <a:prstGeom prst="rect">
            <a:avLst/>
          </a:prstGeom>
        </p:spPr>
        <p:txBody>
          <a:bodyPr vert="horz" wrap="square" lIns="0" tIns="0" rIns="0" bIns="0"/>
          <a:lstStyle/>
          <a:p>
            <a:pPr algn="l" rtl="0" eaLnBrk="0">
              <a:lnSpc>
                <a:spcPct val="91000"/>
              </a:lnSpc>
            </a:pPr>
            <a:endParaRPr lang="en-US" altLang="en-US" sz="100" dirty="0"/>
          </a:p>
          <a:p>
            <a:pPr marL="12700" algn="l" rtl="0" eaLnBrk="0">
              <a:lnSpc>
                <a:spcPct val="80000"/>
              </a:lnSpc>
            </a:pPr>
            <a:r>
              <a:rPr sz="1600" spc="-60" dirty="0">
                <a:solidFill>
                  <a:srgbClr val="FFFFFF">
                    <a:alpha val="100000"/>
                  </a:srgbClr>
                </a:solidFill>
                <a:latin typeface="Calibri" panose="020F0502020204030204"/>
                <a:ea typeface="Calibri" panose="020F0502020204030204"/>
                <a:cs typeface="Calibri" panose="020F0502020204030204"/>
              </a:rPr>
              <a:t>1</a:t>
            </a:r>
            <a:endParaRPr lang="en-US" altLang="en-US" sz="1600" dirty="0"/>
          </a:p>
        </p:txBody>
      </p:sp>
      <p:sp>
        <p:nvSpPr>
          <p:cNvPr id="161" name="textbox 161"/>
          <p:cNvSpPr/>
          <p:nvPr/>
        </p:nvSpPr>
        <p:spPr>
          <a:xfrm>
            <a:off x="3213480" y="2355088"/>
            <a:ext cx="121920" cy="221615"/>
          </a:xfrm>
          <a:prstGeom prst="rect">
            <a:avLst/>
          </a:prstGeom>
        </p:spPr>
        <p:txBody>
          <a:bodyPr vert="horz" wrap="square" lIns="0" tIns="0" rIns="0" bIns="0"/>
          <a:lstStyle/>
          <a:p>
            <a:pPr algn="l" rtl="0" eaLnBrk="0">
              <a:lnSpc>
                <a:spcPct val="91000"/>
              </a:lnSpc>
            </a:pPr>
            <a:endParaRPr lang="en-US" altLang="en-US" sz="100" dirty="0"/>
          </a:p>
          <a:p>
            <a:pPr marL="12700" algn="l" rtl="0" eaLnBrk="0">
              <a:lnSpc>
                <a:spcPct val="80000"/>
              </a:lnSpc>
            </a:pPr>
            <a:r>
              <a:rPr sz="1600" spc="-60" dirty="0">
                <a:solidFill>
                  <a:srgbClr val="FFFFFF">
                    <a:alpha val="100000"/>
                  </a:srgbClr>
                </a:solidFill>
                <a:latin typeface="Calibri" panose="020F0502020204030204"/>
                <a:ea typeface="Calibri" panose="020F0502020204030204"/>
                <a:cs typeface="Calibri" panose="020F0502020204030204"/>
              </a:rPr>
              <a:t>1</a:t>
            </a:r>
            <a:endParaRPr lang="en-US" altLang="en-US" sz="1600" dirty="0"/>
          </a:p>
        </p:txBody>
      </p:sp>
      <p:sp>
        <p:nvSpPr>
          <p:cNvPr id="162" name="textbox 162"/>
          <p:cNvSpPr/>
          <p:nvPr/>
        </p:nvSpPr>
        <p:spPr>
          <a:xfrm>
            <a:off x="3086480" y="2353716"/>
            <a:ext cx="133350" cy="226059"/>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77000"/>
              </a:lnSpc>
            </a:pPr>
            <a:r>
              <a:rPr sz="1700" spc="0" dirty="0">
                <a:solidFill>
                  <a:srgbClr val="FFFFFF">
                    <a:alpha val="100000"/>
                  </a:srgbClr>
                </a:solidFill>
                <a:latin typeface="Calibri" panose="020F0502020204030204"/>
                <a:ea typeface="Calibri" panose="020F0502020204030204"/>
                <a:cs typeface="Calibri" panose="020F0502020204030204"/>
              </a:rPr>
              <a:t>0</a:t>
            </a:r>
            <a:endParaRPr lang="en-US" altLang="en-US" sz="1700" dirty="0"/>
          </a:p>
        </p:txBody>
      </p:sp>
      <p:sp>
        <p:nvSpPr>
          <p:cNvPr id="163" name="textbox 163"/>
          <p:cNvSpPr/>
          <p:nvPr/>
        </p:nvSpPr>
        <p:spPr>
          <a:xfrm>
            <a:off x="5009515" y="3168650"/>
            <a:ext cx="4433570" cy="1071880"/>
          </a:xfrm>
          <a:prstGeom prst="rect">
            <a:avLst/>
          </a:prstGeom>
        </p:spPr>
        <p:txBody>
          <a:bodyPr vert="horz" wrap="square" lIns="0" tIns="0" rIns="0" bIns="0"/>
          <a:lstStyle/>
          <a:p>
            <a:pPr algn="l" rtl="0" eaLnBrk="0">
              <a:lnSpc>
                <a:spcPct val="60000"/>
              </a:lnSpc>
            </a:pPr>
            <a:endParaRPr lang="en-US" altLang="en-US" sz="100" dirty="0"/>
          </a:p>
          <a:p>
            <a:pPr marL="12700" algn="l" rtl="0" eaLnBrk="0">
              <a:lnSpc>
                <a:spcPct val="97000"/>
              </a:lnSpc>
            </a:pPr>
            <a:r>
              <a:rPr lang="en-US" altLang="zh-CN" sz="7100">
                <a:latin typeface="微软雅黑" panose="020B0503020204020204" charset="-122"/>
                <a:ea typeface="微软雅黑" panose="020B0503020204020204" charset="-122"/>
                <a:sym typeface="+mn-ea"/>
              </a:rPr>
              <a:t>Clientele</a:t>
            </a:r>
            <a:endParaRPr lang="en-US" altLang="en-US" sz="7100" dirty="0"/>
          </a:p>
        </p:txBody>
      </p:sp>
      <p:graphicFrame>
        <p:nvGraphicFramePr>
          <p:cNvPr id="164" name="table 164"/>
          <p:cNvGraphicFramePr>
            <a:graphicFrameLocks noGrp="1"/>
          </p:cNvGraphicFramePr>
          <p:nvPr/>
        </p:nvGraphicFramePr>
        <p:xfrm>
          <a:off x="2221229" y="3761104"/>
          <a:ext cx="1968500" cy="390525"/>
        </p:xfrm>
        <a:graphic>
          <a:graphicData uri="http://schemas.openxmlformats.org/drawingml/2006/table">
            <a:tbl>
              <a:tblPr/>
              <a:tblGrid>
                <a:gridCol w="1968500">
                  <a:extLst>
                    <a:ext uri="{9D8B030D-6E8A-4147-A177-3AD203B41FA5}">
                      <a16:colId xmlns:a16="http://schemas.microsoft.com/office/drawing/2014/main" xmlns="" val="20000"/>
                    </a:ext>
                  </a:extLst>
                </a:gridCol>
              </a:tblGrid>
              <a:tr h="390525">
                <a:tc>
                  <a:txBody>
                    <a:bodyPr/>
                    <a:lstStyle/>
                    <a:p>
                      <a:pPr algn="l" rtl="0" eaLnBrk="0">
                        <a:lnSpc>
                          <a:spcPct val="100000"/>
                        </a:lnSpc>
                      </a:pPr>
                      <a:endParaRPr lang="en-US" altLang="en-US" sz="800" dirty="0"/>
                    </a:p>
                    <a:p>
                      <a:pPr marL="255270" algn="l" rtl="0" eaLnBrk="0">
                        <a:lnSpc>
                          <a:spcPct val="77000"/>
                        </a:lnSpc>
                        <a:spcBef>
                          <a:spcPts val="0"/>
                        </a:spcBef>
                      </a:pPr>
                      <a:r>
                        <a:rPr sz="2000" b="1" spc="-40" dirty="0">
                          <a:solidFill>
                            <a:srgbClr val="013983">
                              <a:alpha val="100000"/>
                            </a:srgbClr>
                          </a:solidFill>
                          <a:latin typeface="Cambria" panose="02040503050406030204"/>
                          <a:ea typeface="Cambria" panose="02040503050406030204"/>
                          <a:cs typeface="Cambria" panose="02040503050406030204"/>
                        </a:rPr>
                        <a:t>PART</a:t>
                      </a:r>
                      <a:r>
                        <a:rPr sz="2000" spc="-40" dirty="0">
                          <a:solidFill>
                            <a:srgbClr val="013983">
                              <a:alpha val="100000"/>
                            </a:srgbClr>
                          </a:solidFill>
                          <a:latin typeface="Cambria" panose="02040503050406030204"/>
                          <a:ea typeface="Cambria" panose="02040503050406030204"/>
                          <a:cs typeface="Cambria" panose="02040503050406030204"/>
                        </a:rPr>
                        <a:t> </a:t>
                      </a:r>
                      <a:r>
                        <a:rPr sz="2000" b="1" spc="-40" dirty="0">
                          <a:solidFill>
                            <a:srgbClr val="013983">
                              <a:alpha val="100000"/>
                            </a:srgbClr>
                          </a:solidFill>
                          <a:latin typeface="Cambria" panose="02040503050406030204"/>
                          <a:ea typeface="Cambria" panose="02040503050406030204"/>
                          <a:cs typeface="Cambria" panose="02040503050406030204"/>
                        </a:rPr>
                        <a:t>THRE</a:t>
                      </a:r>
                      <a:r>
                        <a:rPr sz="2000" b="1" spc="0" dirty="0">
                          <a:solidFill>
                            <a:srgbClr val="013983">
                              <a:alpha val="100000"/>
                            </a:srgbClr>
                          </a:solidFill>
                          <a:latin typeface="Cambria" panose="02040503050406030204"/>
                          <a:ea typeface="Cambria" panose="02040503050406030204"/>
                          <a:cs typeface="Cambria" panose="02040503050406030204"/>
                        </a:rPr>
                        <a:t>E</a:t>
                      </a:r>
                      <a:endParaRPr lang="en-US" altLang="en-US" sz="2000" dirty="0"/>
                    </a:p>
                  </a:txBody>
                  <a:tcPr marL="0" marR="0" marT="0" marB="0">
                    <a:lnL w="12700" cap="flat" cmpd="sng" algn="ctr">
                      <a:solidFill>
                        <a:srgbClr val="41719C"/>
                      </a:solidFill>
                      <a:prstDash val="solid"/>
                      <a:round/>
                      <a:headEnd type="none" w="med" len="med"/>
                      <a:tailEnd type="none" w="med" len="med"/>
                    </a:lnL>
                    <a:lnR w="12700" cap="flat" cmpd="sng" algn="ctr">
                      <a:solidFill>
                        <a:srgbClr val="41719C"/>
                      </a:solidFill>
                      <a:prstDash val="solid"/>
                      <a:round/>
                      <a:headEnd type="none" w="med" len="med"/>
                      <a:tailEnd type="none" w="med" len="med"/>
                    </a:lnR>
                    <a:lnT w="12700" cap="flat" cmpd="sng" algn="ctr">
                      <a:solidFill>
                        <a:srgbClr val="41719C"/>
                      </a:solidFill>
                      <a:prstDash val="solid"/>
                      <a:round/>
                      <a:headEnd type="none" w="med" len="med"/>
                      <a:tailEnd type="none" w="med" len="med"/>
                    </a:lnT>
                    <a:lnB w="12700" cap="flat" cmpd="sng" algn="ctr">
                      <a:solidFill>
                        <a:srgbClr val="41719C"/>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 name="picture 165"/>
          <p:cNvPicPr>
            <a:picLocks noChangeAspect="1"/>
          </p:cNvPicPr>
          <p:nvPr/>
        </p:nvPicPr>
        <p:blipFill>
          <a:blip r:embed="rId2"/>
          <a:stretch>
            <a:fillRect/>
          </a:stretch>
        </p:blipFill>
        <p:spPr>
          <a:xfrm rot="21600000">
            <a:off x="4168140" y="2616707"/>
            <a:ext cx="7059167" cy="2176272"/>
          </a:xfrm>
          <a:prstGeom prst="rect">
            <a:avLst/>
          </a:prstGeom>
        </p:spPr>
      </p:pic>
      <p:pic>
        <p:nvPicPr>
          <p:cNvPr id="166" name="picture 166"/>
          <p:cNvPicPr>
            <a:picLocks noChangeAspect="1"/>
          </p:cNvPicPr>
          <p:nvPr/>
        </p:nvPicPr>
        <p:blipFill>
          <a:blip r:embed="rId3"/>
          <a:stretch>
            <a:fillRect/>
          </a:stretch>
        </p:blipFill>
        <p:spPr>
          <a:xfrm rot="21600000">
            <a:off x="431292" y="1400555"/>
            <a:ext cx="3592067" cy="1074420"/>
          </a:xfrm>
          <a:prstGeom prst="rect">
            <a:avLst/>
          </a:prstGeom>
        </p:spPr>
      </p:pic>
      <p:pic>
        <p:nvPicPr>
          <p:cNvPr id="167" name="picture 167"/>
          <p:cNvPicPr>
            <a:picLocks noChangeAspect="1"/>
          </p:cNvPicPr>
          <p:nvPr/>
        </p:nvPicPr>
        <p:blipFill>
          <a:blip r:embed="rId4"/>
          <a:stretch>
            <a:fillRect/>
          </a:stretch>
        </p:blipFill>
        <p:spPr>
          <a:xfrm rot="21600000">
            <a:off x="8420100" y="1400555"/>
            <a:ext cx="2805683" cy="1074420"/>
          </a:xfrm>
          <a:prstGeom prst="rect">
            <a:avLst/>
          </a:prstGeom>
        </p:spPr>
      </p:pic>
      <p:pic>
        <p:nvPicPr>
          <p:cNvPr id="168" name="picture 168"/>
          <p:cNvPicPr>
            <a:picLocks noChangeAspect="1"/>
          </p:cNvPicPr>
          <p:nvPr/>
        </p:nvPicPr>
        <p:blipFill>
          <a:blip r:embed="rId5"/>
          <a:stretch>
            <a:fillRect/>
          </a:stretch>
        </p:blipFill>
        <p:spPr>
          <a:xfrm rot="21600000">
            <a:off x="8592311" y="5024628"/>
            <a:ext cx="2633471" cy="934211"/>
          </a:xfrm>
          <a:prstGeom prst="rect">
            <a:avLst/>
          </a:prstGeom>
        </p:spPr>
      </p:pic>
      <p:pic>
        <p:nvPicPr>
          <p:cNvPr id="169" name="picture 169"/>
          <p:cNvPicPr>
            <a:picLocks noChangeAspect="1"/>
          </p:cNvPicPr>
          <p:nvPr/>
        </p:nvPicPr>
        <p:blipFill>
          <a:blip r:embed="rId6"/>
          <a:stretch>
            <a:fillRect/>
          </a:stretch>
        </p:blipFill>
        <p:spPr>
          <a:xfrm rot="21600000">
            <a:off x="5971032" y="1635251"/>
            <a:ext cx="2211324" cy="701040"/>
          </a:xfrm>
          <a:prstGeom prst="rect">
            <a:avLst/>
          </a:prstGeom>
        </p:spPr>
      </p:pic>
      <p:pic>
        <p:nvPicPr>
          <p:cNvPr id="170" name="picture 170"/>
          <p:cNvPicPr>
            <a:picLocks noChangeAspect="1"/>
          </p:cNvPicPr>
          <p:nvPr/>
        </p:nvPicPr>
        <p:blipFill>
          <a:blip r:embed="rId7"/>
          <a:stretch>
            <a:fillRect/>
          </a:stretch>
        </p:blipFill>
        <p:spPr>
          <a:xfrm rot="21600000">
            <a:off x="583692" y="2717291"/>
            <a:ext cx="1473707" cy="1037844"/>
          </a:xfrm>
          <a:prstGeom prst="rect">
            <a:avLst/>
          </a:prstGeom>
        </p:spPr>
      </p:pic>
      <p:pic>
        <p:nvPicPr>
          <p:cNvPr id="171" name="picture 171"/>
          <p:cNvPicPr>
            <a:picLocks noChangeAspect="1"/>
          </p:cNvPicPr>
          <p:nvPr/>
        </p:nvPicPr>
        <p:blipFill>
          <a:blip r:embed="rId8"/>
          <a:stretch>
            <a:fillRect/>
          </a:stretch>
        </p:blipFill>
        <p:spPr>
          <a:xfrm rot="21600000">
            <a:off x="6419088" y="5108447"/>
            <a:ext cx="1940052" cy="772667"/>
          </a:xfrm>
          <a:prstGeom prst="rect">
            <a:avLst/>
          </a:prstGeom>
        </p:spPr>
      </p:pic>
      <p:pic>
        <p:nvPicPr>
          <p:cNvPr id="172" name="picture 172"/>
          <p:cNvPicPr>
            <a:picLocks noChangeAspect="1"/>
          </p:cNvPicPr>
          <p:nvPr/>
        </p:nvPicPr>
        <p:blipFill>
          <a:blip r:embed="rId9"/>
          <a:stretch>
            <a:fillRect/>
          </a:stretch>
        </p:blipFill>
        <p:spPr>
          <a:xfrm rot="21600000">
            <a:off x="4270248" y="5170931"/>
            <a:ext cx="1700784" cy="708660"/>
          </a:xfrm>
          <a:prstGeom prst="rect">
            <a:avLst/>
          </a:prstGeom>
        </p:spPr>
      </p:pic>
      <p:pic>
        <p:nvPicPr>
          <p:cNvPr id="173" name="picture 173"/>
          <p:cNvPicPr>
            <a:picLocks noChangeAspect="1"/>
          </p:cNvPicPr>
          <p:nvPr/>
        </p:nvPicPr>
        <p:blipFill>
          <a:blip r:embed="rId10"/>
          <a:stretch>
            <a:fillRect/>
          </a:stretch>
        </p:blipFill>
        <p:spPr>
          <a:xfrm rot="21600000">
            <a:off x="2392679" y="2851404"/>
            <a:ext cx="1520951" cy="745235"/>
          </a:xfrm>
          <a:prstGeom prst="rect">
            <a:avLst/>
          </a:prstGeom>
        </p:spPr>
      </p:pic>
      <p:pic>
        <p:nvPicPr>
          <p:cNvPr id="174" name="picture 174"/>
          <p:cNvPicPr>
            <a:picLocks noChangeAspect="1"/>
          </p:cNvPicPr>
          <p:nvPr/>
        </p:nvPicPr>
        <p:blipFill>
          <a:blip r:embed="rId11"/>
          <a:stretch>
            <a:fillRect/>
          </a:stretch>
        </p:blipFill>
        <p:spPr>
          <a:xfrm rot="21600000">
            <a:off x="2455164" y="3983735"/>
            <a:ext cx="1459991" cy="725423"/>
          </a:xfrm>
          <a:prstGeom prst="rect">
            <a:avLst/>
          </a:prstGeom>
        </p:spPr>
      </p:pic>
      <p:pic>
        <p:nvPicPr>
          <p:cNvPr id="175" name="picture 175"/>
          <p:cNvPicPr>
            <a:picLocks noChangeAspect="1"/>
          </p:cNvPicPr>
          <p:nvPr/>
        </p:nvPicPr>
        <p:blipFill>
          <a:blip r:embed="rId12"/>
          <a:stretch>
            <a:fillRect/>
          </a:stretch>
        </p:blipFill>
        <p:spPr>
          <a:xfrm rot="21600000">
            <a:off x="815339" y="3931920"/>
            <a:ext cx="1114043" cy="940308"/>
          </a:xfrm>
          <a:prstGeom prst="rect">
            <a:avLst/>
          </a:prstGeom>
        </p:spPr>
      </p:pic>
      <p:pic>
        <p:nvPicPr>
          <p:cNvPr id="176" name="picture 176"/>
          <p:cNvPicPr>
            <a:picLocks noChangeAspect="1"/>
          </p:cNvPicPr>
          <p:nvPr/>
        </p:nvPicPr>
        <p:blipFill>
          <a:blip r:embed="rId13"/>
          <a:stretch>
            <a:fillRect/>
          </a:stretch>
        </p:blipFill>
        <p:spPr>
          <a:xfrm rot="21600000">
            <a:off x="4351020" y="1551432"/>
            <a:ext cx="1249679" cy="745235"/>
          </a:xfrm>
          <a:prstGeom prst="rect">
            <a:avLst/>
          </a:prstGeom>
        </p:spPr>
      </p:pic>
      <p:pic>
        <p:nvPicPr>
          <p:cNvPr id="177" name="picture 177"/>
          <p:cNvPicPr>
            <a:picLocks noChangeAspect="1"/>
          </p:cNvPicPr>
          <p:nvPr/>
        </p:nvPicPr>
        <p:blipFill>
          <a:blip r:embed="rId14"/>
          <a:stretch>
            <a:fillRect/>
          </a:stretch>
        </p:blipFill>
        <p:spPr>
          <a:xfrm rot="21600000">
            <a:off x="815339" y="5178552"/>
            <a:ext cx="1211580" cy="757427"/>
          </a:xfrm>
          <a:prstGeom prst="rect">
            <a:avLst/>
          </a:prstGeom>
        </p:spPr>
      </p:pic>
      <p:pic>
        <p:nvPicPr>
          <p:cNvPr id="178" name="picture 178"/>
          <p:cNvPicPr>
            <a:picLocks noChangeAspect="1"/>
          </p:cNvPicPr>
          <p:nvPr/>
        </p:nvPicPr>
        <p:blipFill>
          <a:blip r:embed="rId15"/>
          <a:stretch>
            <a:fillRect/>
          </a:stretch>
        </p:blipFill>
        <p:spPr>
          <a:xfrm rot="21600000">
            <a:off x="2516124" y="5113020"/>
            <a:ext cx="1121663" cy="707135"/>
          </a:xfrm>
          <a:prstGeom prst="rect">
            <a:avLst/>
          </a:prstGeom>
        </p:spPr>
      </p:pic>
      <p:sp>
        <p:nvSpPr>
          <p:cNvPr id="179" name="textbox 179"/>
          <p:cNvSpPr/>
          <p:nvPr/>
        </p:nvSpPr>
        <p:spPr>
          <a:xfrm>
            <a:off x="5134610" y="572135"/>
            <a:ext cx="1826260" cy="490220"/>
          </a:xfrm>
          <a:prstGeom prst="rect">
            <a:avLst/>
          </a:prstGeom>
        </p:spPr>
        <p:txBody>
          <a:bodyPr vert="horz" wrap="square" lIns="0" tIns="0" rIns="0" bIns="0"/>
          <a:lstStyle/>
          <a:p>
            <a:pPr algn="l" rtl="0" eaLnBrk="0">
              <a:lnSpc>
                <a:spcPct val="91000"/>
              </a:lnSpc>
            </a:pPr>
            <a:endParaRPr lang="en-US" altLang="en-US" sz="100" dirty="0"/>
          </a:p>
          <a:p>
            <a:pPr marL="12700" algn="l" rtl="0" eaLnBrk="0">
              <a:lnSpc>
                <a:spcPct val="95000"/>
              </a:lnSpc>
            </a:pPr>
            <a:r>
              <a:rPr lang="en-US" altLang="zh-CN" sz="3200">
                <a:latin typeface="微软雅黑" panose="020B0503020204020204" charset="-122"/>
                <a:ea typeface="微软雅黑" panose="020B0503020204020204" charset="-122"/>
                <a:sym typeface="+mn-ea"/>
              </a:rPr>
              <a:t>Clients</a:t>
            </a:r>
            <a:endParaRPr lang="en-US" altLang="zh-CN" sz="3200">
              <a:latin typeface="微软雅黑" panose="020B0503020204020204" charset="-122"/>
              <a:ea typeface="微软雅黑" panose="020B0503020204020204" charset="-122"/>
            </a:endParaRPr>
          </a:p>
          <a:p>
            <a:pPr marL="12700" algn="l" rtl="0" eaLnBrk="0">
              <a:lnSpc>
                <a:spcPct val="95000"/>
              </a:lnSpc>
            </a:pPr>
            <a:endParaRPr lang="en-US" altLang="en-US" sz="32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 name="picture 180"/>
          <p:cNvPicPr>
            <a:picLocks noChangeAspect="1"/>
          </p:cNvPicPr>
          <p:nvPr/>
        </p:nvPicPr>
        <p:blipFill>
          <a:blip r:embed="rId2"/>
          <a:stretch>
            <a:fillRect/>
          </a:stretch>
        </p:blipFill>
        <p:spPr>
          <a:xfrm rot="21600000">
            <a:off x="6339840" y="2450591"/>
            <a:ext cx="5852159" cy="4407408"/>
          </a:xfrm>
          <a:prstGeom prst="rect">
            <a:avLst/>
          </a:prstGeom>
        </p:spPr>
      </p:pic>
      <p:pic>
        <p:nvPicPr>
          <p:cNvPr id="181" name="picture 181"/>
          <p:cNvPicPr>
            <a:picLocks noChangeAspect="1"/>
          </p:cNvPicPr>
          <p:nvPr/>
        </p:nvPicPr>
        <p:blipFill>
          <a:blip r:embed="rId3"/>
          <a:stretch>
            <a:fillRect/>
          </a:stretch>
        </p:blipFill>
        <p:spPr>
          <a:xfrm rot="21600000">
            <a:off x="1659636" y="2433828"/>
            <a:ext cx="10532364" cy="4424171"/>
          </a:xfrm>
          <a:prstGeom prst="rect">
            <a:avLst/>
          </a:prstGeom>
        </p:spPr>
      </p:pic>
      <p:pic>
        <p:nvPicPr>
          <p:cNvPr id="182" name="picture 182"/>
          <p:cNvPicPr>
            <a:picLocks noChangeAspect="1"/>
          </p:cNvPicPr>
          <p:nvPr/>
        </p:nvPicPr>
        <p:blipFill>
          <a:blip r:embed="rId4"/>
          <a:stretch>
            <a:fillRect/>
          </a:stretch>
        </p:blipFill>
        <p:spPr>
          <a:xfrm rot="21600000">
            <a:off x="0" y="0"/>
            <a:ext cx="2321051" cy="3364991"/>
          </a:xfrm>
          <a:prstGeom prst="rect">
            <a:avLst/>
          </a:prstGeom>
        </p:spPr>
      </p:pic>
      <p:graphicFrame>
        <p:nvGraphicFramePr>
          <p:cNvPr id="183" name="table 183"/>
          <p:cNvGraphicFramePr>
            <a:graphicFrameLocks noGrp="1"/>
          </p:cNvGraphicFramePr>
          <p:nvPr/>
        </p:nvGraphicFramePr>
        <p:xfrm>
          <a:off x="2263775" y="1463675"/>
          <a:ext cx="1885950" cy="1934845"/>
        </p:xfrm>
        <a:graphic>
          <a:graphicData uri="http://schemas.openxmlformats.org/drawingml/2006/table">
            <a:tbl>
              <a:tblPr/>
              <a:tblGrid>
                <a:gridCol w="1885950">
                  <a:extLst>
                    <a:ext uri="{9D8B030D-6E8A-4147-A177-3AD203B41FA5}">
                      <a16:colId xmlns:a16="http://schemas.microsoft.com/office/drawing/2014/main" xmlns="" val="20000"/>
                    </a:ext>
                  </a:extLst>
                </a:gridCol>
              </a:tblGrid>
              <a:tr h="1934845">
                <a:tc>
                  <a:txBody>
                    <a:bodyPr/>
                    <a:lstStyle/>
                    <a:p>
                      <a:pPr algn="l" rtl="0" eaLnBrk="0">
                        <a:lnSpc>
                          <a:spcPct val="128000"/>
                        </a:lnSpc>
                      </a:pPr>
                      <a:endParaRPr lang="en-US" altLang="en-US" sz="1000" dirty="0"/>
                    </a:p>
                    <a:p>
                      <a:pPr algn="l" rtl="0" eaLnBrk="0">
                        <a:lnSpc>
                          <a:spcPct val="128000"/>
                        </a:lnSpc>
                      </a:pPr>
                      <a:endParaRPr lang="en-US" altLang="en-US" sz="1000" dirty="0"/>
                    </a:p>
                    <a:p>
                      <a:pPr algn="l" rtl="0" eaLnBrk="0">
                        <a:lnSpc>
                          <a:spcPct val="128000"/>
                        </a:lnSpc>
                      </a:pPr>
                      <a:endParaRPr lang="en-US" altLang="en-US" sz="1000" dirty="0"/>
                    </a:p>
                    <a:p>
                      <a:pPr algn="l" rtl="0" eaLnBrk="0">
                        <a:lnSpc>
                          <a:spcPct val="10000"/>
                        </a:lnSpc>
                      </a:pPr>
                      <a:endParaRPr lang="en-US" altLang="en-US" sz="100" dirty="0"/>
                    </a:p>
                    <a:p>
                      <a:pPr marL="323215" algn="l" rtl="0" eaLnBrk="0">
                        <a:lnSpc>
                          <a:spcPct val="75000"/>
                        </a:lnSpc>
                      </a:pPr>
                      <a:r>
                        <a:rPr sz="9500" spc="40" dirty="0">
                          <a:solidFill>
                            <a:srgbClr val="8E9A00">
                              <a:alpha val="100000"/>
                            </a:srgbClr>
                          </a:solidFill>
                          <a:latin typeface="Calibri" panose="020F0502020204030204"/>
                          <a:ea typeface="Calibri" panose="020F0502020204030204"/>
                          <a:cs typeface="Calibri" panose="020F0502020204030204"/>
                        </a:rPr>
                        <a:t>0</a:t>
                      </a:r>
                      <a:r>
                        <a:rPr sz="9500" spc="20" dirty="0">
                          <a:solidFill>
                            <a:srgbClr val="8E9A00">
                              <a:alpha val="100000"/>
                            </a:srgbClr>
                          </a:solidFill>
                          <a:latin typeface="Calibri" panose="020F0502020204030204"/>
                          <a:ea typeface="Calibri" panose="020F0502020204030204"/>
                          <a:cs typeface="Calibri" panose="020F0502020204030204"/>
                        </a:rPr>
                        <a:t>4</a:t>
                      </a:r>
                      <a:endParaRPr lang="en-US" altLang="en-US" sz="9500" dirty="0"/>
                    </a:p>
                  </a:txBody>
                  <a:tcPr marL="0" marR="0" marT="0" marB="0">
                    <a:lnL w="12700" cap="flat" cmpd="sng" algn="ctr">
                      <a:solidFill>
                        <a:srgbClr val="41719C"/>
                      </a:solidFill>
                      <a:prstDash val="solid"/>
                      <a:round/>
                      <a:headEnd type="none" w="med" len="med"/>
                      <a:tailEnd type="none" w="med" len="med"/>
                    </a:lnL>
                    <a:lnR w="12700" cap="flat" cmpd="sng" algn="ctr">
                      <a:solidFill>
                        <a:srgbClr val="41719C"/>
                      </a:solidFill>
                      <a:prstDash val="solid"/>
                      <a:round/>
                      <a:headEnd type="none" w="med" len="med"/>
                      <a:tailEnd type="none" w="med" len="med"/>
                    </a:lnR>
                    <a:lnT w="12700" cap="flat" cmpd="sng" algn="ctr">
                      <a:solidFill>
                        <a:srgbClr val="41719C"/>
                      </a:solidFill>
                      <a:prstDash val="solid"/>
                      <a:round/>
                      <a:headEnd type="none" w="med" len="med"/>
                      <a:tailEnd type="none" w="med" len="med"/>
                    </a:lnT>
                    <a:lnB w="12700" cap="flat" cmpd="sng" algn="ctr">
                      <a:solidFill>
                        <a:srgbClr val="41719C"/>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bl>
          </a:graphicData>
        </a:graphic>
      </p:graphicFrame>
      <p:sp>
        <p:nvSpPr>
          <p:cNvPr id="184" name="textbox 184"/>
          <p:cNvSpPr/>
          <p:nvPr/>
        </p:nvSpPr>
        <p:spPr>
          <a:xfrm>
            <a:off x="3086480" y="2353716"/>
            <a:ext cx="133350" cy="226059"/>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77000"/>
              </a:lnSpc>
            </a:pPr>
            <a:r>
              <a:rPr sz="1700" spc="0" dirty="0">
                <a:solidFill>
                  <a:srgbClr val="FFFFFF">
                    <a:alpha val="100000"/>
                  </a:srgbClr>
                </a:solidFill>
                <a:latin typeface="Calibri" panose="020F0502020204030204"/>
                <a:ea typeface="Calibri" panose="020F0502020204030204"/>
                <a:cs typeface="Calibri" panose="020F0502020204030204"/>
              </a:rPr>
              <a:t>0</a:t>
            </a:r>
            <a:endParaRPr lang="en-US" altLang="en-US" sz="1700" dirty="0"/>
          </a:p>
        </p:txBody>
      </p:sp>
      <p:sp>
        <p:nvSpPr>
          <p:cNvPr id="185" name="textbox 185"/>
          <p:cNvSpPr/>
          <p:nvPr/>
        </p:nvSpPr>
        <p:spPr>
          <a:xfrm>
            <a:off x="3086480" y="2353716"/>
            <a:ext cx="133350" cy="226059"/>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77000"/>
              </a:lnSpc>
            </a:pPr>
            <a:r>
              <a:rPr sz="1700" spc="0" dirty="0">
                <a:solidFill>
                  <a:srgbClr val="FFFFFF">
                    <a:alpha val="100000"/>
                  </a:srgbClr>
                </a:solidFill>
                <a:latin typeface="Calibri" panose="020F0502020204030204"/>
                <a:ea typeface="Calibri" panose="020F0502020204030204"/>
                <a:cs typeface="Calibri" panose="020F0502020204030204"/>
              </a:rPr>
              <a:t>0</a:t>
            </a:r>
            <a:endParaRPr lang="en-US" altLang="en-US" sz="1700" dirty="0"/>
          </a:p>
        </p:txBody>
      </p:sp>
      <p:sp>
        <p:nvSpPr>
          <p:cNvPr id="186" name="textbox 186"/>
          <p:cNvSpPr/>
          <p:nvPr/>
        </p:nvSpPr>
        <p:spPr>
          <a:xfrm>
            <a:off x="3213480" y="2355088"/>
            <a:ext cx="121920" cy="221615"/>
          </a:xfrm>
          <a:prstGeom prst="rect">
            <a:avLst/>
          </a:prstGeom>
        </p:spPr>
        <p:txBody>
          <a:bodyPr vert="horz" wrap="square" lIns="0" tIns="0" rIns="0" bIns="0"/>
          <a:lstStyle/>
          <a:p>
            <a:pPr algn="l" rtl="0" eaLnBrk="0">
              <a:lnSpc>
                <a:spcPct val="91000"/>
              </a:lnSpc>
            </a:pPr>
            <a:endParaRPr lang="en-US" altLang="en-US" sz="100" dirty="0"/>
          </a:p>
          <a:p>
            <a:pPr marL="12700" algn="l" rtl="0" eaLnBrk="0">
              <a:lnSpc>
                <a:spcPct val="80000"/>
              </a:lnSpc>
            </a:pPr>
            <a:r>
              <a:rPr sz="1600" spc="-60" dirty="0">
                <a:solidFill>
                  <a:srgbClr val="FFFFFF">
                    <a:alpha val="100000"/>
                  </a:srgbClr>
                </a:solidFill>
                <a:latin typeface="Calibri" panose="020F0502020204030204"/>
                <a:ea typeface="Calibri" panose="020F0502020204030204"/>
                <a:cs typeface="Calibri" panose="020F0502020204030204"/>
              </a:rPr>
              <a:t>1</a:t>
            </a:r>
            <a:endParaRPr lang="en-US" altLang="en-US" sz="1600" dirty="0"/>
          </a:p>
        </p:txBody>
      </p:sp>
      <p:sp>
        <p:nvSpPr>
          <p:cNvPr id="187" name="textbox 187"/>
          <p:cNvSpPr/>
          <p:nvPr/>
        </p:nvSpPr>
        <p:spPr>
          <a:xfrm>
            <a:off x="3213480" y="2355088"/>
            <a:ext cx="121920" cy="221615"/>
          </a:xfrm>
          <a:prstGeom prst="rect">
            <a:avLst/>
          </a:prstGeom>
        </p:spPr>
        <p:txBody>
          <a:bodyPr vert="horz" wrap="square" lIns="0" tIns="0" rIns="0" bIns="0"/>
          <a:lstStyle/>
          <a:p>
            <a:pPr algn="l" rtl="0" eaLnBrk="0">
              <a:lnSpc>
                <a:spcPct val="91000"/>
              </a:lnSpc>
            </a:pPr>
            <a:endParaRPr lang="en-US" altLang="en-US" sz="100" dirty="0"/>
          </a:p>
          <a:p>
            <a:pPr marL="12700" algn="l" rtl="0" eaLnBrk="0">
              <a:lnSpc>
                <a:spcPct val="80000"/>
              </a:lnSpc>
            </a:pPr>
            <a:r>
              <a:rPr sz="1600" spc="-60" dirty="0">
                <a:solidFill>
                  <a:srgbClr val="FFFFFF">
                    <a:alpha val="100000"/>
                  </a:srgbClr>
                </a:solidFill>
                <a:latin typeface="Calibri" panose="020F0502020204030204"/>
                <a:ea typeface="Calibri" panose="020F0502020204030204"/>
                <a:cs typeface="Calibri" panose="020F0502020204030204"/>
              </a:rPr>
              <a:t>1</a:t>
            </a:r>
            <a:endParaRPr lang="en-US" altLang="en-US" sz="1600" dirty="0"/>
          </a:p>
        </p:txBody>
      </p:sp>
      <p:sp>
        <p:nvSpPr>
          <p:cNvPr id="188" name="textbox 188"/>
          <p:cNvSpPr/>
          <p:nvPr/>
        </p:nvSpPr>
        <p:spPr>
          <a:xfrm>
            <a:off x="3086480" y="2353716"/>
            <a:ext cx="133350" cy="226059"/>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77000"/>
              </a:lnSpc>
            </a:pPr>
            <a:r>
              <a:rPr sz="1700" spc="0" dirty="0">
                <a:solidFill>
                  <a:srgbClr val="FFFFFF">
                    <a:alpha val="100000"/>
                  </a:srgbClr>
                </a:solidFill>
                <a:latin typeface="Calibri" panose="020F0502020204030204"/>
                <a:ea typeface="Calibri" panose="020F0502020204030204"/>
                <a:cs typeface="Calibri" panose="020F0502020204030204"/>
              </a:rPr>
              <a:t>0</a:t>
            </a:r>
            <a:endParaRPr lang="en-US" altLang="en-US" sz="1700" dirty="0"/>
          </a:p>
        </p:txBody>
      </p:sp>
      <p:sp>
        <p:nvSpPr>
          <p:cNvPr id="189" name="textbox 189"/>
          <p:cNvSpPr/>
          <p:nvPr/>
        </p:nvSpPr>
        <p:spPr>
          <a:xfrm>
            <a:off x="5017135" y="3168650"/>
            <a:ext cx="4707890" cy="1071880"/>
          </a:xfrm>
          <a:prstGeom prst="rect">
            <a:avLst/>
          </a:prstGeom>
        </p:spPr>
        <p:txBody>
          <a:bodyPr vert="horz" wrap="square" lIns="0" tIns="0" rIns="0" bIns="0"/>
          <a:lstStyle/>
          <a:p>
            <a:pPr algn="l" rtl="0" eaLnBrk="0">
              <a:lnSpc>
                <a:spcPct val="60000"/>
              </a:lnSpc>
            </a:pPr>
            <a:endParaRPr lang="en-US" altLang="en-US" sz="100" dirty="0"/>
          </a:p>
          <a:p>
            <a:pPr marL="12700" algn="l" rtl="0" eaLnBrk="0">
              <a:lnSpc>
                <a:spcPct val="97000"/>
              </a:lnSpc>
            </a:pPr>
            <a:r>
              <a:rPr lang="en-US" sz="7100" spc="30" dirty="0">
                <a:solidFill>
                  <a:srgbClr val="FFFFFF">
                    <a:alpha val="100000"/>
                  </a:srgbClr>
                </a:solidFill>
                <a:latin typeface="黑体" panose="02010609060101010101" charset="-122"/>
                <a:ea typeface="黑体" panose="02010609060101010101" charset="-122"/>
                <a:cs typeface="黑体" panose="02010609060101010101" charset="-122"/>
              </a:rPr>
              <a:t>Contact us</a:t>
            </a:r>
            <a:endParaRPr lang="en-US" sz="7100" dirty="0"/>
          </a:p>
        </p:txBody>
      </p:sp>
      <p:graphicFrame>
        <p:nvGraphicFramePr>
          <p:cNvPr id="190" name="table 190"/>
          <p:cNvGraphicFramePr>
            <a:graphicFrameLocks noGrp="1"/>
          </p:cNvGraphicFramePr>
          <p:nvPr/>
        </p:nvGraphicFramePr>
        <p:xfrm>
          <a:off x="2221229" y="3761104"/>
          <a:ext cx="1968500" cy="390525"/>
        </p:xfrm>
        <a:graphic>
          <a:graphicData uri="http://schemas.openxmlformats.org/drawingml/2006/table">
            <a:tbl>
              <a:tblPr/>
              <a:tblGrid>
                <a:gridCol w="1968500">
                  <a:extLst>
                    <a:ext uri="{9D8B030D-6E8A-4147-A177-3AD203B41FA5}">
                      <a16:colId xmlns:a16="http://schemas.microsoft.com/office/drawing/2014/main" xmlns="" val="20000"/>
                    </a:ext>
                  </a:extLst>
                </a:gridCol>
              </a:tblGrid>
              <a:tr h="390525">
                <a:tc>
                  <a:txBody>
                    <a:bodyPr/>
                    <a:lstStyle/>
                    <a:p>
                      <a:pPr algn="l" rtl="0" eaLnBrk="0">
                        <a:lnSpc>
                          <a:spcPct val="114000"/>
                        </a:lnSpc>
                      </a:pPr>
                      <a:endParaRPr lang="en-US" altLang="en-US" sz="700" dirty="0"/>
                    </a:p>
                    <a:p>
                      <a:pPr marL="390525" algn="l" rtl="0" eaLnBrk="0">
                        <a:lnSpc>
                          <a:spcPct val="77000"/>
                        </a:lnSpc>
                        <a:spcBef>
                          <a:spcPts val="0"/>
                        </a:spcBef>
                      </a:pPr>
                      <a:r>
                        <a:rPr sz="2000" b="1" spc="-40" dirty="0">
                          <a:solidFill>
                            <a:srgbClr val="013983">
                              <a:alpha val="100000"/>
                            </a:srgbClr>
                          </a:solidFill>
                          <a:latin typeface="Cambria" panose="02040503050406030204"/>
                          <a:ea typeface="Cambria" panose="02040503050406030204"/>
                          <a:cs typeface="Cambria" panose="02040503050406030204"/>
                        </a:rPr>
                        <a:t>PART</a:t>
                      </a:r>
                      <a:r>
                        <a:rPr sz="2000" spc="-40" dirty="0">
                          <a:solidFill>
                            <a:srgbClr val="013983">
                              <a:alpha val="100000"/>
                            </a:srgbClr>
                          </a:solidFill>
                          <a:latin typeface="Cambria" panose="02040503050406030204"/>
                          <a:ea typeface="Cambria" panose="02040503050406030204"/>
                          <a:cs typeface="Cambria" panose="02040503050406030204"/>
                        </a:rPr>
                        <a:t> </a:t>
                      </a:r>
                      <a:r>
                        <a:rPr sz="2000" b="1" spc="-40" dirty="0">
                          <a:solidFill>
                            <a:srgbClr val="013983">
                              <a:alpha val="100000"/>
                            </a:srgbClr>
                          </a:solidFill>
                          <a:latin typeface="Cambria" panose="02040503050406030204"/>
                          <a:ea typeface="Cambria" panose="02040503050406030204"/>
                          <a:cs typeface="Cambria" panose="02040503050406030204"/>
                        </a:rPr>
                        <a:t>FIV</a:t>
                      </a:r>
                      <a:r>
                        <a:rPr sz="2000" b="1" spc="-30" dirty="0">
                          <a:solidFill>
                            <a:srgbClr val="013983">
                              <a:alpha val="100000"/>
                            </a:srgbClr>
                          </a:solidFill>
                          <a:latin typeface="Cambria" panose="02040503050406030204"/>
                          <a:ea typeface="Cambria" panose="02040503050406030204"/>
                          <a:cs typeface="Cambria" panose="02040503050406030204"/>
                        </a:rPr>
                        <a:t>E</a:t>
                      </a:r>
                      <a:endParaRPr lang="en-US" altLang="en-US" sz="2000" dirty="0"/>
                    </a:p>
                  </a:txBody>
                  <a:tcPr marL="0" marR="0" marT="0" marB="0">
                    <a:lnL w="12700" cap="flat" cmpd="sng" algn="ctr">
                      <a:solidFill>
                        <a:srgbClr val="41719C"/>
                      </a:solidFill>
                      <a:prstDash val="solid"/>
                      <a:round/>
                      <a:headEnd type="none" w="med" len="med"/>
                      <a:tailEnd type="none" w="med" len="med"/>
                    </a:lnL>
                    <a:lnR w="12700" cap="flat" cmpd="sng" algn="ctr">
                      <a:solidFill>
                        <a:srgbClr val="41719C"/>
                      </a:solidFill>
                      <a:prstDash val="solid"/>
                      <a:round/>
                      <a:headEnd type="none" w="med" len="med"/>
                      <a:tailEnd type="none" w="med" len="med"/>
                    </a:lnR>
                    <a:lnT w="12700" cap="flat" cmpd="sng" algn="ctr">
                      <a:solidFill>
                        <a:srgbClr val="41719C"/>
                      </a:solidFill>
                      <a:prstDash val="solid"/>
                      <a:round/>
                      <a:headEnd type="none" w="med" len="med"/>
                      <a:tailEnd type="none" w="med" len="med"/>
                    </a:lnT>
                    <a:lnB w="12700" cap="flat" cmpd="sng" algn="ctr">
                      <a:solidFill>
                        <a:srgbClr val="41719C"/>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 name="picture 206"/>
          <p:cNvPicPr>
            <a:picLocks noChangeAspect="1"/>
          </p:cNvPicPr>
          <p:nvPr/>
        </p:nvPicPr>
        <p:blipFill>
          <a:blip r:embed="rId2"/>
          <a:stretch>
            <a:fillRect/>
          </a:stretch>
        </p:blipFill>
        <p:spPr>
          <a:xfrm rot="21600000">
            <a:off x="6268211" y="0"/>
            <a:ext cx="5923788" cy="6858000"/>
          </a:xfrm>
          <a:prstGeom prst="rect">
            <a:avLst/>
          </a:prstGeom>
        </p:spPr>
      </p:pic>
      <p:sp>
        <p:nvSpPr>
          <p:cNvPr id="207" name="textbox 207"/>
          <p:cNvSpPr/>
          <p:nvPr/>
        </p:nvSpPr>
        <p:spPr>
          <a:xfrm>
            <a:off x="86360" y="628015"/>
            <a:ext cx="5017770" cy="2978785"/>
          </a:xfrm>
          <a:prstGeom prst="rect">
            <a:avLst/>
          </a:prstGeom>
        </p:spPr>
        <p:txBody>
          <a:bodyPr vert="horz" wrap="square" lIns="0" tIns="0" rIns="0" bIns="0"/>
          <a:lstStyle/>
          <a:p>
            <a:pPr algn="l" rtl="0" eaLnBrk="0">
              <a:lnSpc>
                <a:spcPct val="65000"/>
              </a:lnSpc>
            </a:pPr>
            <a:endParaRPr lang="en-US" altLang="en-US" sz="100" dirty="0"/>
          </a:p>
          <a:p>
            <a:pPr marL="586105" algn="l" rtl="0" eaLnBrk="0">
              <a:lnSpc>
                <a:spcPct val="76000"/>
              </a:lnSpc>
              <a:spcBef>
                <a:spcPts val="965"/>
              </a:spcBef>
            </a:pPr>
            <a:r>
              <a:rPr lang="en-US" sz="3900" spc="80" dirty="0">
                <a:ln w="14510" cap="flat" cmpd="sng">
                  <a:solidFill>
                    <a:srgbClr val="013983">
                      <a:alpha val="100000"/>
                    </a:srgbClr>
                  </a:solidFill>
                  <a:prstDash val="solid"/>
                  <a:bevel/>
                </a:ln>
                <a:solidFill>
                  <a:srgbClr val="013983">
                    <a:alpha val="100000"/>
                  </a:srgbClr>
                </a:solidFill>
                <a:latin typeface="黑体" panose="02010609060101010101" charset="-122"/>
                <a:ea typeface="黑体" panose="02010609060101010101" charset="-122"/>
                <a:cs typeface="黑体" panose="02010609060101010101" charset="-122"/>
              </a:rPr>
              <a:t>Contact us</a:t>
            </a:r>
            <a:endParaRPr lang="en-US" altLang="en-US" sz="1700" dirty="0"/>
          </a:p>
          <a:p>
            <a:pPr algn="l" rtl="0" eaLnBrk="0">
              <a:lnSpc>
                <a:spcPct val="111000"/>
              </a:lnSpc>
            </a:pPr>
            <a:endParaRPr lang="en-US" altLang="en-US" sz="1000" dirty="0"/>
          </a:p>
          <a:p>
            <a:pPr algn="l" rtl="0" eaLnBrk="0">
              <a:lnSpc>
                <a:spcPct val="111000"/>
              </a:lnSpc>
            </a:pPr>
            <a:endParaRPr lang="en-US" altLang="en-US" sz="1000" dirty="0"/>
          </a:p>
          <a:p>
            <a:pPr algn="l" rtl="0" eaLnBrk="0">
              <a:lnSpc>
                <a:spcPct val="112000"/>
              </a:lnSpc>
            </a:pPr>
            <a:endParaRPr lang="en-US" altLang="en-US" sz="1000" dirty="0"/>
          </a:p>
          <a:p>
            <a:pPr algn="l" rtl="0" eaLnBrk="0">
              <a:lnSpc>
                <a:spcPct val="112000"/>
              </a:lnSpc>
            </a:pPr>
            <a:r>
              <a:rPr lang="en-US" sz="190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lang="en-US" sz="1900" b="1"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900" b="1" dirty="0">
                <a:solidFill>
                  <a:srgbClr val="000000">
                    <a:alpha val="100000"/>
                  </a:srgbClr>
                </a:solidFill>
                <a:latin typeface="Calibri" panose="020F0502020204030204"/>
                <a:ea typeface="Calibri" panose="020F0502020204030204"/>
                <a:cs typeface="Calibri" panose="020F0502020204030204"/>
              </a:rPr>
              <a:t>Tel：  </a:t>
            </a:r>
            <a:r>
              <a:rPr lang="en-US" sz="1900" b="1" dirty="0" smtClean="0">
                <a:solidFill>
                  <a:srgbClr val="000000">
                    <a:alpha val="100000"/>
                  </a:srgbClr>
                </a:solidFill>
                <a:latin typeface="Calibri" panose="020F0502020204030204"/>
                <a:ea typeface="Calibri" panose="020F0502020204030204"/>
                <a:cs typeface="Calibri" panose="020F0502020204030204"/>
              </a:rPr>
              <a:t>+923110213230</a:t>
            </a:r>
            <a:endParaRPr lang="en-US" altLang="en-US" sz="1900" dirty="0"/>
          </a:p>
          <a:p>
            <a:pPr algn="l" rtl="0" eaLnBrk="0">
              <a:lnSpc>
                <a:spcPct val="114000"/>
              </a:lnSpc>
            </a:pPr>
            <a:endParaRPr lang="en-US" altLang="en-US" sz="1000" dirty="0"/>
          </a:p>
          <a:p>
            <a:pPr algn="l" rtl="0" eaLnBrk="0">
              <a:lnSpc>
                <a:spcPct val="114000"/>
              </a:lnSpc>
            </a:pPr>
            <a:endParaRPr lang="en-US" altLang="en-US" sz="1000" dirty="0"/>
          </a:p>
          <a:p>
            <a:pPr algn="l" rtl="0" eaLnBrk="0">
              <a:lnSpc>
                <a:spcPct val="120000"/>
              </a:lnSpc>
            </a:pPr>
            <a:endParaRPr lang="en-US" sz="1900" spc="240" dirty="0">
              <a:solidFill>
                <a:srgbClr val="000000">
                  <a:alpha val="100000"/>
                </a:srgbClr>
              </a:solidFill>
              <a:latin typeface="微软雅黑" panose="020B0503020204020204" charset="-122"/>
              <a:ea typeface="微软雅黑" panose="020B0503020204020204" charset="-122"/>
              <a:cs typeface="微软雅黑" panose="020B0503020204020204" charset="-122"/>
            </a:endParaRPr>
          </a:p>
          <a:p>
            <a:pPr algn="l" rtl="0" eaLnBrk="0">
              <a:lnSpc>
                <a:spcPct val="120000"/>
              </a:lnSpc>
            </a:pPr>
            <a:r>
              <a:rPr lang="en-US" sz="1900" spc="24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900" b="1" dirty="0" smtClean="0">
                <a:solidFill>
                  <a:srgbClr val="000000">
                    <a:alpha val="100000"/>
                  </a:srgbClr>
                </a:solidFill>
                <a:latin typeface="Calibri" panose="020F0502020204030204"/>
                <a:ea typeface="Calibri" panose="020F0502020204030204"/>
                <a:cs typeface="Calibri" panose="020F0502020204030204"/>
              </a:rPr>
              <a:t>Inbox：</a:t>
            </a:r>
            <a:r>
              <a:rPr lang="en-US" sz="1900" b="1" spc="0" dirty="0" smtClean="0">
                <a:solidFill>
                  <a:srgbClr val="000000">
                    <a:alpha val="100000"/>
                  </a:srgbClr>
                </a:solidFill>
                <a:latin typeface="Calibri" panose="020F0502020204030204"/>
                <a:ea typeface="Calibri" panose="020F0502020204030204"/>
                <a:cs typeface="Calibri" panose="020F0502020204030204"/>
              </a:rPr>
              <a:t>s.faizanai1994@gmail.com</a:t>
            </a:r>
            <a:endParaRPr lang="en-US" altLang="en-US" sz="1900" b="1" dirty="0"/>
          </a:p>
        </p:txBody>
      </p:sp>
      <p:sp>
        <p:nvSpPr>
          <p:cNvPr id="208" name="textbox 208"/>
          <p:cNvSpPr/>
          <p:nvPr/>
        </p:nvSpPr>
        <p:spPr>
          <a:xfrm>
            <a:off x="1067435" y="3878580"/>
            <a:ext cx="4316730" cy="2300151"/>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2535"/>
              </a:lnSpc>
            </a:pPr>
            <a:r>
              <a:rPr lang="en-US" sz="1900" b="1" dirty="0" smtClean="0">
                <a:solidFill>
                  <a:srgbClr val="000000">
                    <a:alpha val="100000"/>
                  </a:srgbClr>
                </a:solidFill>
                <a:latin typeface="Calibri" panose="020F0502020204030204"/>
                <a:ea typeface="Calibri" panose="020F0502020204030204"/>
                <a:cs typeface="Calibri" panose="020F0502020204030204"/>
                <a:sym typeface="+mn-ea"/>
              </a:rPr>
              <a:t>Address : Karachi </a:t>
            </a:r>
            <a:r>
              <a:rPr lang="en-US" sz="1900" b="1" dirty="0" err="1" smtClean="0">
                <a:solidFill>
                  <a:srgbClr val="000000">
                    <a:alpha val="100000"/>
                  </a:srgbClr>
                </a:solidFill>
                <a:latin typeface="Calibri" panose="020F0502020204030204"/>
                <a:ea typeface="Calibri" panose="020F0502020204030204"/>
                <a:cs typeface="Calibri" panose="020F0502020204030204"/>
                <a:sym typeface="+mn-ea"/>
              </a:rPr>
              <a:t>Shahrafaisal</a:t>
            </a:r>
            <a:endParaRPr lang="en-US" sz="1900" b="1" dirty="0" smtClean="0">
              <a:solidFill>
                <a:srgbClr val="000000">
                  <a:alpha val="100000"/>
                </a:srgbClr>
              </a:solidFill>
              <a:latin typeface="Calibri" panose="020F0502020204030204"/>
              <a:ea typeface="Calibri" panose="020F0502020204030204"/>
              <a:cs typeface="Calibri" panose="020F0502020204030204"/>
              <a:sym typeface="+mn-ea"/>
            </a:endParaRPr>
          </a:p>
          <a:p>
            <a:pPr marL="12700" algn="l" rtl="0" eaLnBrk="0">
              <a:lnSpc>
                <a:spcPts val="2535"/>
              </a:lnSpc>
            </a:pPr>
            <a:endParaRPr lang="en-US" sz="1900" b="1" dirty="0">
              <a:solidFill>
                <a:srgbClr val="000000">
                  <a:alpha val="100000"/>
                </a:srgbClr>
              </a:solidFill>
              <a:latin typeface="Calibri" panose="020F0502020204030204"/>
              <a:ea typeface="Calibri" panose="020F0502020204030204"/>
              <a:cs typeface="Calibri" panose="020F0502020204030204"/>
              <a:sym typeface="+mn-ea"/>
            </a:endParaRPr>
          </a:p>
          <a:p>
            <a:pPr marL="12700" algn="l" rtl="0" eaLnBrk="0">
              <a:lnSpc>
                <a:spcPts val="2535"/>
              </a:lnSpc>
            </a:pPr>
            <a:endParaRPr lang="en-US" sz="1900" b="1" dirty="0" smtClean="0">
              <a:solidFill>
                <a:srgbClr val="000000">
                  <a:alpha val="100000"/>
                </a:srgbClr>
              </a:solidFill>
              <a:latin typeface="Calibri" panose="020F0502020204030204"/>
              <a:ea typeface="Calibri" panose="020F0502020204030204"/>
              <a:cs typeface="Calibri" panose="020F0502020204030204"/>
              <a:sym typeface="+mn-ea"/>
            </a:endParaRPr>
          </a:p>
          <a:p>
            <a:pPr marL="12700" algn="l" rtl="0" eaLnBrk="0">
              <a:lnSpc>
                <a:spcPts val="2535"/>
              </a:lnSpc>
            </a:pPr>
            <a:r>
              <a:rPr lang="en-US" sz="1900" b="1" dirty="0" smtClean="0">
                <a:solidFill>
                  <a:srgbClr val="000000">
                    <a:alpha val="100000"/>
                  </a:srgbClr>
                </a:solidFill>
                <a:latin typeface="Calibri" panose="020F0502020204030204"/>
                <a:ea typeface="Calibri" panose="020F0502020204030204"/>
                <a:cs typeface="Calibri" panose="020F0502020204030204"/>
                <a:sym typeface="+mn-ea"/>
              </a:rPr>
              <a:t>Company </a:t>
            </a:r>
            <a:r>
              <a:rPr sz="1900" b="1" dirty="0" smtClean="0">
                <a:solidFill>
                  <a:srgbClr val="000000">
                    <a:alpha val="100000"/>
                  </a:srgbClr>
                </a:solidFill>
                <a:latin typeface="Calibri" panose="020F0502020204030204"/>
                <a:ea typeface="Calibri" panose="020F0502020204030204"/>
                <a:cs typeface="Calibri" panose="020F0502020204030204"/>
                <a:sym typeface="+mn-ea"/>
              </a:rPr>
              <a:t>Add：No.58 </a:t>
            </a:r>
            <a:r>
              <a:rPr sz="1900" b="1" dirty="0">
                <a:solidFill>
                  <a:srgbClr val="000000">
                    <a:alpha val="100000"/>
                  </a:srgbClr>
                </a:solidFill>
                <a:latin typeface="Calibri" panose="020F0502020204030204"/>
                <a:ea typeface="Calibri" panose="020F0502020204030204"/>
                <a:cs typeface="Calibri" panose="020F0502020204030204"/>
                <a:sym typeface="+mn-ea"/>
              </a:rPr>
              <a:t>South Baisha Road, Humen Town, Dongguan City, Guangdong Province</a:t>
            </a:r>
            <a:endParaRPr sz="1900" b="1" dirty="0">
              <a:solidFill>
                <a:srgbClr val="000000">
                  <a:alpha val="100000"/>
                </a:srgbClr>
              </a:solidFill>
              <a:latin typeface="Calibri" panose="020F0502020204030204"/>
              <a:ea typeface="Calibri" panose="020F0502020204030204"/>
              <a:cs typeface="Calibri" panose="020F0502020204030204"/>
            </a:endParaRPr>
          </a:p>
        </p:txBody>
      </p:sp>
      <p:sp>
        <p:nvSpPr>
          <p:cNvPr id="209" name="textbox 209"/>
          <p:cNvSpPr/>
          <p:nvPr/>
        </p:nvSpPr>
        <p:spPr>
          <a:xfrm>
            <a:off x="86245" y="2630055"/>
            <a:ext cx="976630" cy="976630"/>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7485"/>
              </a:lnSpc>
              <a:tabLst>
                <a:tab pos="962660" algn="l"/>
              </a:tabLst>
            </a:pPr>
            <a:r>
              <a:rPr sz="1000" spc="0" dirty="0">
                <a:solidFill>
                  <a:srgbClr val="000000">
                    <a:alpha val="100000"/>
                  </a:srgbClr>
                </a:solidFill>
                <a:latin typeface="Arial" panose="020B0604020202020204"/>
                <a:ea typeface="Arial" panose="020B0604020202020204"/>
                <a:cs typeface="Arial" panose="020B0604020202020204"/>
              </a:rPr>
              <a:t>	</a:t>
            </a:r>
            <a:endParaRPr lang="en-US" altLang="en-US" sz="1000" dirty="0"/>
          </a:p>
        </p:txBody>
      </p:sp>
      <p:pic>
        <p:nvPicPr>
          <p:cNvPr id="210" name="picture 210"/>
          <p:cNvPicPr>
            <a:picLocks noChangeAspect="1"/>
          </p:cNvPicPr>
          <p:nvPr/>
        </p:nvPicPr>
        <p:blipFill>
          <a:blip r:embed="rId3"/>
          <a:stretch>
            <a:fillRect/>
          </a:stretch>
        </p:blipFill>
        <p:spPr>
          <a:xfrm rot="21600000">
            <a:off x="79895" y="2478290"/>
            <a:ext cx="950823" cy="950823"/>
          </a:xfrm>
          <a:prstGeom prst="rect">
            <a:avLst/>
          </a:prstGeom>
        </p:spPr>
      </p:pic>
      <p:sp>
        <p:nvSpPr>
          <p:cNvPr id="211" name="textbox 211"/>
          <p:cNvSpPr/>
          <p:nvPr/>
        </p:nvSpPr>
        <p:spPr>
          <a:xfrm>
            <a:off x="208279" y="1879600"/>
            <a:ext cx="806450" cy="806450"/>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6150"/>
              </a:lnSpc>
              <a:tabLst>
                <a:tab pos="793750" algn="l"/>
              </a:tabLst>
            </a:pPr>
            <a:r>
              <a:rPr sz="1000" spc="0" dirty="0">
                <a:solidFill>
                  <a:srgbClr val="000000">
                    <a:alpha val="100000"/>
                  </a:srgbClr>
                </a:solidFill>
                <a:latin typeface="Arial" panose="020B0604020202020204"/>
                <a:ea typeface="Arial" panose="020B0604020202020204"/>
                <a:cs typeface="Arial" panose="020B0604020202020204"/>
              </a:rPr>
              <a:t>	</a:t>
            </a:r>
            <a:endParaRPr lang="en-US" altLang="en-US" sz="1000" dirty="0"/>
          </a:p>
        </p:txBody>
      </p:sp>
      <p:pic>
        <p:nvPicPr>
          <p:cNvPr id="212" name="picture 212"/>
          <p:cNvPicPr>
            <a:picLocks noChangeAspect="1"/>
          </p:cNvPicPr>
          <p:nvPr/>
        </p:nvPicPr>
        <p:blipFill>
          <a:blip r:embed="rId4"/>
          <a:stretch>
            <a:fillRect/>
          </a:stretch>
        </p:blipFill>
        <p:spPr>
          <a:xfrm rot="21600000">
            <a:off x="112394" y="1547495"/>
            <a:ext cx="781050" cy="781050"/>
          </a:xfrm>
          <a:prstGeom prst="rect">
            <a:avLst/>
          </a:prstGeom>
        </p:spPr>
      </p:pic>
      <p:pic>
        <p:nvPicPr>
          <p:cNvPr id="213" name="picture 213"/>
          <p:cNvPicPr>
            <a:picLocks noChangeAspect="1"/>
          </p:cNvPicPr>
          <p:nvPr/>
        </p:nvPicPr>
        <p:blipFill>
          <a:blip r:embed="rId5"/>
          <a:stretch>
            <a:fillRect/>
          </a:stretch>
        </p:blipFill>
        <p:spPr>
          <a:xfrm rot="21600000">
            <a:off x="208279" y="3878580"/>
            <a:ext cx="672464" cy="67246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1"/>
          <p:cNvPicPr>
            <a:picLocks noChangeAspect="1"/>
          </p:cNvPicPr>
          <p:nvPr/>
        </p:nvPicPr>
        <p:blipFill>
          <a:blip r:embed="rId2"/>
          <a:stretch>
            <a:fillRect/>
          </a:stretch>
        </p:blipFill>
        <p:spPr>
          <a:xfrm rot="21600000">
            <a:off x="59435" y="2286000"/>
            <a:ext cx="11383264" cy="3581400"/>
          </a:xfrm>
          <a:prstGeom prst="rect">
            <a:avLst/>
          </a:prstGeom>
        </p:spPr>
      </p:pic>
      <p:sp>
        <p:nvSpPr>
          <p:cNvPr id="22" name="textbox 22"/>
          <p:cNvSpPr/>
          <p:nvPr/>
        </p:nvSpPr>
        <p:spPr>
          <a:xfrm>
            <a:off x="5373370" y="2380615"/>
            <a:ext cx="5838825" cy="3063240"/>
          </a:xfrm>
          <a:prstGeom prst="rect">
            <a:avLst/>
          </a:prstGeom>
        </p:spPr>
        <p:txBody>
          <a:bodyPr vert="horz" wrap="square" lIns="0" tIns="0" rIns="0" bIns="0"/>
          <a:lstStyle/>
          <a:p>
            <a:pPr algn="l" rtl="0" eaLnBrk="0">
              <a:lnSpc>
                <a:spcPct val="116000"/>
              </a:lnSpc>
            </a:pPr>
            <a:endParaRPr lang="en-US" altLang="en-US" sz="100" dirty="0"/>
          </a:p>
          <a:p>
            <a:pPr marL="12700" algn="l" rtl="0" eaLnBrk="0">
              <a:lnSpc>
                <a:spcPct val="98000"/>
              </a:lnSpc>
              <a:spcBef>
                <a:spcPts val="70"/>
              </a:spcBef>
            </a:pPr>
            <a:r>
              <a:rPr lang="en-US" sz="1600" noProof="0">
                <a:ln>
                  <a:noFill/>
                </a:ln>
                <a:effectLst/>
                <a:uLnTx/>
                <a:uFillTx/>
                <a:latin typeface="Calibri Light" panose="020F0302020204030204" charset="0"/>
                <a:ea typeface="微软雅黑" panose="020B0503020204020204" charset="-122"/>
                <a:cs typeface="Calibri Light" panose="020F0302020204030204" charset="0"/>
                <a:sym typeface="+mn-ea"/>
              </a:rPr>
              <a:t>Company was founded in 2013, with plant covers an area of 7000 square meters, there are 100 automatic punching machines, zinc alloy die-casting machine 3 sets, automatic mold opening equipment 5 sets, inspection equipment 3 sets! Specialized mass manufacturing: spring snap button, prong snap button, jeans button, eyelet, rivets, zinc alloy, resin button, etc. Annual production of 1 billion pieces of various buttons, according to customer requirements to develop variety of fashion trends of hardware and resin buttons.</a:t>
            </a:r>
            <a:endParaRPr lang="en-US" sz="1600" strike="noStrike" kern="1200" baseline="0" noProof="0">
              <a:ln>
                <a:noFill/>
              </a:ln>
              <a:solidFill>
                <a:schemeClr val="tx1"/>
              </a:solidFill>
              <a:effectLst/>
              <a:uLnTx/>
              <a:uFillTx/>
              <a:latin typeface="Calibri Light" panose="020F0302020204030204" charset="0"/>
              <a:ea typeface="微软雅黑" panose="020B0503020204020204" charset="-122"/>
              <a:cs typeface="Calibri Light" panose="020F0302020204030204" charset="0"/>
            </a:endParaRPr>
          </a:p>
          <a:p>
            <a:pPr marL="12700" algn="l" rtl="0" eaLnBrk="0">
              <a:lnSpc>
                <a:spcPct val="98000"/>
              </a:lnSpc>
              <a:spcBef>
                <a:spcPts val="70"/>
              </a:spcBef>
            </a:pPr>
            <a:r>
              <a:rPr lang="en-US" sz="1600" noProof="0">
                <a:ln>
                  <a:noFill/>
                </a:ln>
                <a:effectLst/>
                <a:uLnTx/>
                <a:uFillTx/>
                <a:latin typeface="Calibri Light" panose="020F0302020204030204"/>
                <a:ea typeface="微软雅黑" panose="020B0503020204020204" charset="-122"/>
                <a:cs typeface="+mn-ea"/>
                <a:sym typeface="+mn-lt"/>
              </a:rPr>
              <a:t>We have</a:t>
            </a:r>
            <a:r>
              <a:rPr sz="1600" noProof="0">
                <a:ln>
                  <a:noFill/>
                </a:ln>
                <a:effectLst/>
                <a:uLnTx/>
                <a:uFillTx/>
                <a:latin typeface="Calibri Light" panose="020F0302020204030204"/>
                <a:ea typeface="微软雅黑" panose="020B0503020204020204" charset="-122"/>
                <a:cs typeface="+mn-ea"/>
                <a:sym typeface="+mn-lt"/>
              </a:rPr>
              <a:t> professional technical team, can provide customers with quality products and sincere service; Today, Henglida has served hundreds of international and domestic famous brand clothing, handbags, shoes and other enterprises, product quality meets international testing standards, and the lead content of buttons meets international standards of 90ppm!</a:t>
            </a:r>
            <a:endParaRPr sz="1600" strike="noStrike" noProof="0">
              <a:ln>
                <a:noFill/>
              </a:ln>
              <a:solidFill>
                <a:schemeClr val="tx1"/>
              </a:solidFill>
              <a:effectLst/>
              <a:uLnTx/>
              <a:uFillTx/>
              <a:latin typeface="Calibri Light" panose="020F0302020204030204"/>
              <a:ea typeface="微软雅黑" panose="020B0503020204020204" charset="-122"/>
              <a:cs typeface="+mn-ea"/>
              <a:sym typeface="+mn-lt"/>
            </a:endParaRPr>
          </a:p>
          <a:p>
            <a:pPr marL="12700" algn="l" rtl="0" eaLnBrk="0">
              <a:lnSpc>
                <a:spcPct val="98000"/>
              </a:lnSpc>
              <a:spcBef>
                <a:spcPts val="70"/>
              </a:spcBef>
            </a:pPr>
            <a:endParaRPr lang="en-US" altLang="en-US" sz="1600" dirty="0"/>
          </a:p>
        </p:txBody>
      </p:sp>
      <p:sp>
        <p:nvSpPr>
          <p:cNvPr id="24" name="textbox 24"/>
          <p:cNvSpPr/>
          <p:nvPr/>
        </p:nvSpPr>
        <p:spPr>
          <a:xfrm>
            <a:off x="3323717" y="5065775"/>
            <a:ext cx="1948179" cy="781050"/>
          </a:xfrm>
          <a:prstGeom prst="rect">
            <a:avLst/>
          </a:prstGeom>
          <a:solidFill>
            <a:srgbClr val="8E9A00"/>
          </a:solidFill>
        </p:spPr>
        <p:txBody>
          <a:bodyPr vert="horz" wrap="square" lIns="0" tIns="0" rIns="0" bIns="0"/>
          <a:lstStyle/>
          <a:p>
            <a:pPr algn="l" rtl="0" eaLnBrk="0">
              <a:lnSpc>
                <a:spcPct val="104000"/>
              </a:lnSpc>
            </a:pPr>
            <a:endParaRPr lang="en-US" altLang="en-US" sz="900" dirty="0"/>
          </a:p>
          <a:p>
            <a:pPr algn="l" rtl="0" eaLnBrk="0">
              <a:lnSpc>
                <a:spcPct val="7000"/>
              </a:lnSpc>
            </a:pPr>
            <a:endParaRPr sz="1700" dirty="0">
              <a:ln w="6537" cap="flat" cmpd="sng">
                <a:solidFill>
                  <a:srgbClr val="FFFFFF">
                    <a:alpha val="100000"/>
                  </a:srgbClr>
                </a:solidFill>
                <a:prstDash val="solid"/>
                <a:bevel/>
              </a:ln>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endParaRPr>
          </a:p>
          <a:p>
            <a:pPr algn="l" rtl="0" eaLnBrk="0">
              <a:lnSpc>
                <a:spcPct val="7000"/>
              </a:lnSpc>
            </a:pPr>
            <a:endParaRPr sz="1700" dirty="0">
              <a:ln w="6537" cap="flat" cmpd="sng">
                <a:solidFill>
                  <a:srgbClr val="FFFFFF">
                    <a:alpha val="100000"/>
                  </a:srgbClr>
                </a:solidFill>
                <a:prstDash val="solid"/>
                <a:bevel/>
              </a:ln>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endParaRPr>
          </a:p>
          <a:p>
            <a:pPr algn="l" rtl="0" eaLnBrk="0">
              <a:lnSpc>
                <a:spcPct val="7000"/>
              </a:lnSpc>
            </a:pPr>
            <a:endParaRPr sz="1700" dirty="0">
              <a:ln w="6537" cap="flat" cmpd="sng">
                <a:solidFill>
                  <a:srgbClr val="FFFFFF">
                    <a:alpha val="100000"/>
                  </a:srgbClr>
                </a:solidFill>
                <a:prstDash val="solid"/>
                <a:bevel/>
              </a:ln>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endParaRPr>
          </a:p>
          <a:p>
            <a:pPr algn="l" rtl="0" eaLnBrk="0">
              <a:lnSpc>
                <a:spcPct val="7000"/>
              </a:lnSpc>
            </a:pPr>
            <a:endParaRPr sz="1700" dirty="0">
              <a:ln w="6537" cap="flat" cmpd="sng">
                <a:solidFill>
                  <a:srgbClr val="FFFFFF">
                    <a:alpha val="100000"/>
                  </a:srgbClr>
                </a:solidFill>
                <a:prstDash val="solid"/>
                <a:bevel/>
              </a:ln>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endParaRPr>
          </a:p>
          <a:p>
            <a:pPr algn="l" rtl="0" eaLnBrk="0">
              <a:lnSpc>
                <a:spcPct val="7000"/>
              </a:lnSpc>
            </a:pPr>
            <a:endParaRPr sz="1700" dirty="0">
              <a:ln w="6537" cap="flat" cmpd="sng">
                <a:solidFill>
                  <a:srgbClr val="FFFFFF">
                    <a:alpha val="100000"/>
                  </a:srgbClr>
                </a:solidFill>
                <a:prstDash val="solid"/>
                <a:bevel/>
              </a:ln>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endParaRPr>
          </a:p>
          <a:p>
            <a:pPr algn="l" rtl="0" eaLnBrk="0">
              <a:lnSpc>
                <a:spcPct val="7000"/>
              </a:lnSpc>
            </a:pPr>
            <a:endParaRPr sz="1700" dirty="0">
              <a:ln w="6537" cap="flat" cmpd="sng">
                <a:solidFill>
                  <a:srgbClr val="FFFFFF">
                    <a:alpha val="100000"/>
                  </a:srgbClr>
                </a:solidFill>
                <a:prstDash val="solid"/>
                <a:bevel/>
              </a:ln>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endParaRPr>
          </a:p>
          <a:p>
            <a:pPr algn="l" rtl="0" eaLnBrk="0">
              <a:lnSpc>
                <a:spcPct val="7000"/>
              </a:lnSpc>
            </a:pPr>
            <a:r>
              <a:rPr sz="1700" dirty="0">
                <a:ln w="6537" cap="flat" cmpd="sng">
                  <a:solidFill>
                    <a:srgbClr val="FFFFFF">
                      <a:alpha val="100000"/>
                    </a:srgbClr>
                  </a:solidFill>
                  <a:prstDash val="solid"/>
                  <a:bevel/>
                </a:ln>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rPr>
              <a:t>Establishment time</a:t>
            </a:r>
          </a:p>
          <a:p>
            <a:pPr algn="l" rtl="0" eaLnBrk="0">
              <a:lnSpc>
                <a:spcPct val="6000"/>
              </a:lnSpc>
            </a:pPr>
            <a:endParaRPr lang="en-US" altLang="en-US" sz="100" dirty="0"/>
          </a:p>
          <a:p>
            <a:pPr marL="570230" algn="l" rtl="0" eaLnBrk="0">
              <a:lnSpc>
                <a:spcPct val="95000"/>
              </a:lnSpc>
            </a:pPr>
            <a:endParaRPr sz="1400" spc="-1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endParaRPr>
          </a:p>
          <a:p>
            <a:pPr marL="570230" algn="l" rtl="0" eaLnBrk="0">
              <a:lnSpc>
                <a:spcPct val="95000"/>
              </a:lnSpc>
            </a:pPr>
            <a:r>
              <a:rPr sz="1400" spc="-1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rPr>
              <a:t>2013</a:t>
            </a:r>
            <a:r>
              <a:rPr sz="1400" spc="-10" dirty="0">
                <a:solidFill>
                  <a:srgbClr val="FFFFFF">
                    <a:alpha val="100000"/>
                  </a:srgbClr>
                </a:solidFill>
                <a:latin typeface="Segoe Print" panose="02000600000000000000"/>
                <a:ea typeface="Segoe Print" panose="02000600000000000000"/>
                <a:cs typeface="Segoe Print" panose="02000600000000000000"/>
              </a:rPr>
              <a:t>-</a:t>
            </a:r>
            <a:r>
              <a:rPr lang="en-US" sz="1400" spc="-10" dirty="0">
                <a:solidFill>
                  <a:srgbClr val="FFFFFF">
                    <a:alpha val="100000"/>
                  </a:srgbClr>
                </a:solidFill>
                <a:latin typeface="宋体" panose="02010600030101010101" pitchFamily="2" charset="-122"/>
                <a:ea typeface="宋体" panose="02010600030101010101" pitchFamily="2" charset="-122"/>
                <a:cs typeface="宋体" panose="02010600030101010101" pitchFamily="2" charset="-122"/>
              </a:rPr>
              <a:t>now</a:t>
            </a:r>
          </a:p>
        </p:txBody>
      </p:sp>
      <p:sp>
        <p:nvSpPr>
          <p:cNvPr id="25" name="path"/>
          <p:cNvSpPr/>
          <p:nvPr/>
        </p:nvSpPr>
        <p:spPr>
          <a:xfrm>
            <a:off x="4645152" y="2651924"/>
            <a:ext cx="626541" cy="440487"/>
          </a:xfrm>
          <a:custGeom>
            <a:avLst/>
            <a:gdLst/>
            <a:ahLst/>
            <a:cxnLst/>
            <a:rect l="0" t="0" r="0" b="0"/>
            <a:pathLst>
              <a:path w="986" h="693">
                <a:moveTo>
                  <a:pt x="939" y="0"/>
                </a:moveTo>
                <a:lnTo>
                  <a:pt x="986" y="80"/>
                </a:lnTo>
                <a:cubicBezTo>
                  <a:pt x="919" y="113"/>
                  <a:pt x="857" y="153"/>
                  <a:pt x="798" y="200"/>
                </a:cubicBezTo>
                <a:cubicBezTo>
                  <a:pt x="740" y="247"/>
                  <a:pt x="699" y="292"/>
                  <a:pt x="676" y="335"/>
                </a:cubicBezTo>
                <a:cubicBezTo>
                  <a:pt x="729" y="347"/>
                  <a:pt x="767" y="370"/>
                  <a:pt x="791" y="404"/>
                </a:cubicBezTo>
                <a:cubicBezTo>
                  <a:pt x="814" y="438"/>
                  <a:pt x="826" y="474"/>
                  <a:pt x="826" y="513"/>
                </a:cubicBezTo>
                <a:cubicBezTo>
                  <a:pt x="826" y="565"/>
                  <a:pt x="808" y="608"/>
                  <a:pt x="771" y="642"/>
                </a:cubicBezTo>
                <a:cubicBezTo>
                  <a:pt x="734" y="676"/>
                  <a:pt x="692" y="693"/>
                  <a:pt x="643" y="693"/>
                </a:cubicBezTo>
                <a:cubicBezTo>
                  <a:pt x="591" y="693"/>
                  <a:pt x="548" y="675"/>
                  <a:pt x="514" y="638"/>
                </a:cubicBezTo>
                <a:cubicBezTo>
                  <a:pt x="480" y="601"/>
                  <a:pt x="463" y="559"/>
                  <a:pt x="463" y="510"/>
                </a:cubicBezTo>
                <a:cubicBezTo>
                  <a:pt x="463" y="459"/>
                  <a:pt x="477" y="407"/>
                  <a:pt x="504" y="355"/>
                </a:cubicBezTo>
                <a:cubicBezTo>
                  <a:pt x="532" y="303"/>
                  <a:pt x="568" y="255"/>
                  <a:pt x="613" y="210"/>
                </a:cubicBezTo>
                <a:cubicBezTo>
                  <a:pt x="658" y="165"/>
                  <a:pt x="709" y="124"/>
                  <a:pt x="766" y="88"/>
                </a:cubicBezTo>
                <a:cubicBezTo>
                  <a:pt x="823" y="53"/>
                  <a:pt x="880" y="23"/>
                  <a:pt x="939" y="0"/>
                </a:cubicBezTo>
                <a:moveTo>
                  <a:pt x="475" y="0"/>
                </a:moveTo>
                <a:lnTo>
                  <a:pt x="523" y="80"/>
                </a:lnTo>
                <a:cubicBezTo>
                  <a:pt x="456" y="113"/>
                  <a:pt x="393" y="153"/>
                  <a:pt x="335" y="200"/>
                </a:cubicBezTo>
                <a:cubicBezTo>
                  <a:pt x="277" y="247"/>
                  <a:pt x="236" y="292"/>
                  <a:pt x="212" y="335"/>
                </a:cubicBezTo>
                <a:cubicBezTo>
                  <a:pt x="266" y="347"/>
                  <a:pt x="304" y="370"/>
                  <a:pt x="328" y="404"/>
                </a:cubicBezTo>
                <a:cubicBezTo>
                  <a:pt x="351" y="438"/>
                  <a:pt x="363" y="474"/>
                  <a:pt x="363" y="513"/>
                </a:cubicBezTo>
                <a:cubicBezTo>
                  <a:pt x="363" y="565"/>
                  <a:pt x="344" y="608"/>
                  <a:pt x="308" y="642"/>
                </a:cubicBezTo>
                <a:cubicBezTo>
                  <a:pt x="271" y="676"/>
                  <a:pt x="228" y="693"/>
                  <a:pt x="180" y="693"/>
                </a:cubicBezTo>
                <a:cubicBezTo>
                  <a:pt x="128" y="693"/>
                  <a:pt x="85" y="675"/>
                  <a:pt x="51" y="638"/>
                </a:cubicBezTo>
                <a:cubicBezTo>
                  <a:pt x="17" y="601"/>
                  <a:pt x="0" y="559"/>
                  <a:pt x="0" y="510"/>
                </a:cubicBezTo>
                <a:cubicBezTo>
                  <a:pt x="0" y="459"/>
                  <a:pt x="13" y="407"/>
                  <a:pt x="41" y="355"/>
                </a:cubicBezTo>
                <a:cubicBezTo>
                  <a:pt x="68" y="303"/>
                  <a:pt x="105" y="255"/>
                  <a:pt x="150" y="210"/>
                </a:cubicBezTo>
                <a:cubicBezTo>
                  <a:pt x="195" y="165"/>
                  <a:pt x="246" y="124"/>
                  <a:pt x="303" y="88"/>
                </a:cubicBezTo>
                <a:cubicBezTo>
                  <a:pt x="359" y="53"/>
                  <a:pt x="417" y="23"/>
                  <a:pt x="475" y="0"/>
                </a:cubicBezTo>
              </a:path>
            </a:pathLst>
          </a:custGeom>
          <a:solidFill>
            <a:srgbClr val="ADB5BD">
              <a:alpha val="30196"/>
            </a:srgbClr>
          </a:solidFill>
          <a:ln cap="flat">
            <a:noFill/>
            <a:prstDash val="solid"/>
            <a:miter lim="0"/>
          </a:ln>
        </p:spPr>
        <p:txBody>
          <a:bodyPr rtlCol="0"/>
          <a:lstStyle/>
          <a:p>
            <a:pPr algn="ct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6"/>
          <p:cNvPicPr>
            <a:picLocks noChangeAspect="1"/>
          </p:cNvPicPr>
          <p:nvPr/>
        </p:nvPicPr>
        <p:blipFill>
          <a:blip r:embed="rId2"/>
          <a:stretch>
            <a:fillRect/>
          </a:stretch>
        </p:blipFill>
        <p:spPr>
          <a:xfrm rot="21600000">
            <a:off x="248411" y="937260"/>
            <a:ext cx="4041648" cy="2811779"/>
          </a:xfrm>
          <a:prstGeom prst="rect">
            <a:avLst/>
          </a:prstGeom>
        </p:spPr>
      </p:pic>
      <p:pic>
        <p:nvPicPr>
          <p:cNvPr id="27" name="picture 27"/>
          <p:cNvPicPr>
            <a:picLocks noChangeAspect="1"/>
          </p:cNvPicPr>
          <p:nvPr/>
        </p:nvPicPr>
        <p:blipFill>
          <a:blip r:embed="rId3"/>
          <a:stretch>
            <a:fillRect/>
          </a:stretch>
        </p:blipFill>
        <p:spPr>
          <a:xfrm rot="21600000">
            <a:off x="248411" y="3968496"/>
            <a:ext cx="4041648" cy="2711195"/>
          </a:xfrm>
          <a:prstGeom prst="rect">
            <a:avLst/>
          </a:prstGeom>
        </p:spPr>
      </p:pic>
      <p:pic>
        <p:nvPicPr>
          <p:cNvPr id="28" name="picture 28"/>
          <p:cNvPicPr>
            <a:picLocks noChangeAspect="1"/>
          </p:cNvPicPr>
          <p:nvPr/>
        </p:nvPicPr>
        <p:blipFill>
          <a:blip r:embed="rId4"/>
          <a:stretch>
            <a:fillRect/>
          </a:stretch>
        </p:blipFill>
        <p:spPr>
          <a:xfrm rot="21600000">
            <a:off x="8290559" y="937260"/>
            <a:ext cx="3736848" cy="2811779"/>
          </a:xfrm>
          <a:prstGeom prst="rect">
            <a:avLst/>
          </a:prstGeom>
        </p:spPr>
      </p:pic>
      <p:sp>
        <p:nvSpPr>
          <p:cNvPr id="29" name="textbox 29"/>
          <p:cNvSpPr/>
          <p:nvPr/>
        </p:nvSpPr>
        <p:spPr>
          <a:xfrm>
            <a:off x="5940183" y="1208938"/>
            <a:ext cx="1940560" cy="424180"/>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3140"/>
              </a:lnSpc>
            </a:pPr>
            <a:r>
              <a:rPr sz="1700" spc="0" dirty="0">
                <a:solidFill>
                  <a:srgbClr val="FFFFFF">
                    <a:alpha val="100000"/>
                  </a:srgbClr>
                </a:solidFill>
                <a:latin typeface="Segoe Print" panose="02000600000000000000"/>
                <a:ea typeface="Segoe Print" panose="02000600000000000000"/>
                <a:cs typeface="Segoe Print" panose="02000600000000000000"/>
              </a:rPr>
              <a:t>Company</a:t>
            </a:r>
            <a:r>
              <a:rPr sz="1700" spc="780" dirty="0">
                <a:solidFill>
                  <a:srgbClr val="FFFFFF">
                    <a:alpha val="100000"/>
                  </a:srgbClr>
                </a:solidFill>
                <a:latin typeface="Segoe Print" panose="02000600000000000000"/>
                <a:ea typeface="Segoe Print" panose="02000600000000000000"/>
                <a:cs typeface="Segoe Print" panose="02000600000000000000"/>
              </a:rPr>
              <a:t> </a:t>
            </a:r>
            <a:r>
              <a:rPr sz="1700" spc="0" dirty="0">
                <a:solidFill>
                  <a:srgbClr val="FFFFFF">
                    <a:alpha val="100000"/>
                  </a:srgbClr>
                </a:solidFill>
                <a:latin typeface="Segoe Print" panose="02000600000000000000"/>
                <a:ea typeface="Segoe Print" panose="02000600000000000000"/>
                <a:cs typeface="Segoe Print" panose="02000600000000000000"/>
              </a:rPr>
              <a:t>Profile</a:t>
            </a:r>
            <a:endParaRPr lang="en-US" altLang="en-US" sz="1700" dirty="0"/>
          </a:p>
        </p:txBody>
      </p:sp>
      <p:pic>
        <p:nvPicPr>
          <p:cNvPr id="30" name="picture 30"/>
          <p:cNvPicPr>
            <a:picLocks noChangeAspect="1"/>
          </p:cNvPicPr>
          <p:nvPr/>
        </p:nvPicPr>
        <p:blipFill>
          <a:blip r:embed="rId5"/>
          <a:stretch>
            <a:fillRect/>
          </a:stretch>
        </p:blipFill>
        <p:spPr>
          <a:xfrm rot="21600000">
            <a:off x="4442459" y="937260"/>
            <a:ext cx="3694175" cy="2811779"/>
          </a:xfrm>
          <a:prstGeom prst="rect">
            <a:avLst/>
          </a:prstGeom>
        </p:spPr>
      </p:pic>
      <p:pic>
        <p:nvPicPr>
          <p:cNvPr id="31" name="picture 31"/>
          <p:cNvPicPr>
            <a:picLocks noChangeAspect="1"/>
          </p:cNvPicPr>
          <p:nvPr/>
        </p:nvPicPr>
        <p:blipFill>
          <a:blip r:embed="rId6"/>
          <a:stretch>
            <a:fillRect/>
          </a:stretch>
        </p:blipFill>
        <p:spPr>
          <a:xfrm rot="21600000">
            <a:off x="8293607" y="3968496"/>
            <a:ext cx="3729228" cy="2711195"/>
          </a:xfrm>
          <a:prstGeom prst="rect">
            <a:avLst/>
          </a:prstGeom>
        </p:spPr>
      </p:pic>
      <p:pic>
        <p:nvPicPr>
          <p:cNvPr id="32" name="picture 32"/>
          <p:cNvPicPr>
            <a:picLocks noChangeAspect="1"/>
          </p:cNvPicPr>
          <p:nvPr/>
        </p:nvPicPr>
        <p:blipFill>
          <a:blip r:embed="rId7"/>
          <a:stretch>
            <a:fillRect/>
          </a:stretch>
        </p:blipFill>
        <p:spPr>
          <a:xfrm rot="21600000">
            <a:off x="4442459" y="3968496"/>
            <a:ext cx="3663695" cy="2711195"/>
          </a:xfrm>
          <a:prstGeom prst="rect">
            <a:avLst/>
          </a:prstGeom>
        </p:spPr>
      </p:pic>
      <p:sp>
        <p:nvSpPr>
          <p:cNvPr id="33" name="textbox 33"/>
          <p:cNvSpPr/>
          <p:nvPr/>
        </p:nvSpPr>
        <p:spPr>
          <a:xfrm>
            <a:off x="788035" y="364490"/>
            <a:ext cx="10744200" cy="274955"/>
          </a:xfrm>
          <a:prstGeom prst="rect">
            <a:avLst/>
          </a:prstGeom>
        </p:spPr>
        <p:txBody>
          <a:bodyPr vert="horz" wrap="square" lIns="0" tIns="0" rIns="0" bIns="0"/>
          <a:lstStyle/>
          <a:p>
            <a:pPr algn="l" rtl="0" eaLnBrk="0">
              <a:lnSpc>
                <a:spcPct val="87000"/>
              </a:lnSpc>
            </a:pPr>
            <a:endParaRPr lang="en-US" altLang="en-US" sz="100" dirty="0"/>
          </a:p>
          <a:p>
            <a:pPr marL="12700" algn="l" rtl="0" eaLnBrk="0">
              <a:lnSpc>
                <a:spcPct val="96000"/>
              </a:lnSpc>
            </a:pPr>
            <a:r>
              <a:rPr sz="1700" b="1" dirty="0">
                <a:sym typeface="+mn-ea"/>
              </a:rPr>
              <a:t>At present, the factory covers an area of 7000 square meters, with 80 automatic presses, 12 large high-speed presses, 3 zinc alloy die-casting machines</a:t>
            </a:r>
            <a:r>
              <a:rPr lang="en-US" sz="1700" b="1" dirty="0">
                <a:sym typeface="+mn-ea"/>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4"/>
          <p:cNvPicPr>
            <a:picLocks noChangeAspect="1"/>
          </p:cNvPicPr>
          <p:nvPr/>
        </p:nvPicPr>
        <p:blipFill>
          <a:blip r:embed="rId2"/>
          <a:stretch>
            <a:fillRect/>
          </a:stretch>
        </p:blipFill>
        <p:spPr>
          <a:xfrm rot="21600000">
            <a:off x="6339840" y="2450591"/>
            <a:ext cx="5852159" cy="4407408"/>
          </a:xfrm>
          <a:prstGeom prst="rect">
            <a:avLst/>
          </a:prstGeom>
        </p:spPr>
      </p:pic>
      <p:pic>
        <p:nvPicPr>
          <p:cNvPr id="35" name="picture 35"/>
          <p:cNvPicPr>
            <a:picLocks noChangeAspect="1"/>
          </p:cNvPicPr>
          <p:nvPr/>
        </p:nvPicPr>
        <p:blipFill>
          <a:blip r:embed="rId3"/>
          <a:stretch>
            <a:fillRect/>
          </a:stretch>
        </p:blipFill>
        <p:spPr>
          <a:xfrm rot="21600000">
            <a:off x="1659636" y="2433828"/>
            <a:ext cx="10532364" cy="4424171"/>
          </a:xfrm>
          <a:prstGeom prst="rect">
            <a:avLst/>
          </a:prstGeom>
        </p:spPr>
      </p:pic>
      <p:pic>
        <p:nvPicPr>
          <p:cNvPr id="36" name="picture 36"/>
          <p:cNvPicPr>
            <a:picLocks noChangeAspect="1"/>
          </p:cNvPicPr>
          <p:nvPr/>
        </p:nvPicPr>
        <p:blipFill>
          <a:blip r:embed="rId4"/>
          <a:stretch>
            <a:fillRect/>
          </a:stretch>
        </p:blipFill>
        <p:spPr>
          <a:xfrm rot="21600000">
            <a:off x="0" y="0"/>
            <a:ext cx="2321051" cy="3364991"/>
          </a:xfrm>
          <a:prstGeom prst="rect">
            <a:avLst/>
          </a:prstGeom>
        </p:spPr>
      </p:pic>
      <p:sp>
        <p:nvSpPr>
          <p:cNvPr id="37" name="textbox 37"/>
          <p:cNvSpPr/>
          <p:nvPr/>
        </p:nvSpPr>
        <p:spPr>
          <a:xfrm>
            <a:off x="4551045" y="3254375"/>
            <a:ext cx="5583555" cy="1071880"/>
          </a:xfrm>
          <a:prstGeom prst="rect">
            <a:avLst/>
          </a:prstGeom>
        </p:spPr>
        <p:txBody>
          <a:bodyPr vert="horz" wrap="square" lIns="0" tIns="0" rIns="0" bIns="0"/>
          <a:lstStyle/>
          <a:p>
            <a:pPr algn="l" rtl="0" eaLnBrk="0">
              <a:lnSpc>
                <a:spcPct val="60000"/>
              </a:lnSpc>
            </a:pPr>
            <a:endParaRPr lang="en-US" altLang="en-US" sz="100" dirty="0"/>
          </a:p>
          <a:p>
            <a:pPr marL="12700" algn="l" rtl="0" eaLnBrk="0">
              <a:lnSpc>
                <a:spcPct val="97000"/>
              </a:lnSpc>
            </a:pPr>
            <a:r>
              <a:rPr lang="zh-CN" altLang="en-US" sz="3600" b="1">
                <a:latin typeface="微软雅黑" panose="020B0503020204020204" charset="-122"/>
                <a:ea typeface="微软雅黑" panose="020B0503020204020204" charset="-122"/>
                <a:sym typeface="+mn-ea"/>
              </a:rPr>
              <a:t>Products and Services</a:t>
            </a:r>
          </a:p>
          <a:p>
            <a:pPr marL="12700" algn="l" rtl="0" eaLnBrk="0">
              <a:lnSpc>
                <a:spcPct val="97000"/>
              </a:lnSpc>
            </a:pPr>
            <a:endParaRPr lang="en-US" altLang="en-US" sz="3600" dirty="0"/>
          </a:p>
        </p:txBody>
      </p:sp>
      <p:graphicFrame>
        <p:nvGraphicFramePr>
          <p:cNvPr id="38" name="table 38"/>
          <p:cNvGraphicFramePr>
            <a:graphicFrameLocks noGrp="1"/>
          </p:cNvGraphicFramePr>
          <p:nvPr/>
        </p:nvGraphicFramePr>
        <p:xfrm>
          <a:off x="2263775" y="1463675"/>
          <a:ext cx="1885950" cy="1934845"/>
        </p:xfrm>
        <a:graphic>
          <a:graphicData uri="http://schemas.openxmlformats.org/drawingml/2006/table">
            <a:tbl>
              <a:tblPr/>
              <a:tblGrid>
                <a:gridCol w="1885950">
                  <a:extLst>
                    <a:ext uri="{9D8B030D-6E8A-4147-A177-3AD203B41FA5}">
                      <a16:colId xmlns:a16="http://schemas.microsoft.com/office/drawing/2014/main" xmlns="" val="20000"/>
                    </a:ext>
                  </a:extLst>
                </a:gridCol>
              </a:tblGrid>
              <a:tr h="1934845">
                <a:tc>
                  <a:txBody>
                    <a:bodyPr/>
                    <a:lstStyle/>
                    <a:p>
                      <a:pPr algn="l" rtl="0" eaLnBrk="0">
                        <a:lnSpc>
                          <a:spcPct val="128000"/>
                        </a:lnSpc>
                      </a:pPr>
                      <a:endParaRPr lang="en-US" altLang="en-US" sz="1000" dirty="0"/>
                    </a:p>
                    <a:p>
                      <a:pPr algn="l" rtl="0" eaLnBrk="0">
                        <a:lnSpc>
                          <a:spcPct val="128000"/>
                        </a:lnSpc>
                      </a:pPr>
                      <a:endParaRPr lang="en-US" altLang="en-US" sz="1000" dirty="0"/>
                    </a:p>
                    <a:p>
                      <a:pPr algn="l" rtl="0" eaLnBrk="0">
                        <a:lnSpc>
                          <a:spcPct val="128000"/>
                        </a:lnSpc>
                      </a:pPr>
                      <a:endParaRPr lang="en-US" altLang="en-US" sz="1000" dirty="0"/>
                    </a:p>
                    <a:p>
                      <a:pPr algn="l" rtl="0" eaLnBrk="0">
                        <a:lnSpc>
                          <a:spcPct val="10000"/>
                        </a:lnSpc>
                      </a:pPr>
                      <a:endParaRPr lang="en-US" altLang="en-US" sz="100" dirty="0"/>
                    </a:p>
                    <a:p>
                      <a:pPr marL="323215" algn="l" rtl="0" eaLnBrk="0">
                        <a:lnSpc>
                          <a:spcPct val="75000"/>
                        </a:lnSpc>
                      </a:pPr>
                      <a:r>
                        <a:rPr sz="9500" spc="-400" dirty="0">
                          <a:solidFill>
                            <a:srgbClr val="8E9A00">
                              <a:alpha val="100000"/>
                            </a:srgbClr>
                          </a:solidFill>
                          <a:latin typeface="Calibri" panose="020F0502020204030204"/>
                          <a:ea typeface="Calibri" panose="020F0502020204030204"/>
                          <a:cs typeface="Calibri" panose="020F0502020204030204"/>
                        </a:rPr>
                        <a:t>0 </a:t>
                      </a:r>
                      <a:r>
                        <a:rPr sz="9500" spc="-380" dirty="0">
                          <a:solidFill>
                            <a:srgbClr val="8E9A00">
                              <a:alpha val="100000"/>
                            </a:srgbClr>
                          </a:solidFill>
                          <a:latin typeface="Calibri" panose="020F0502020204030204"/>
                          <a:ea typeface="Calibri" panose="020F0502020204030204"/>
                          <a:cs typeface="Calibri" panose="020F0502020204030204"/>
                        </a:rPr>
                        <a:t>2</a:t>
                      </a:r>
                      <a:endParaRPr lang="en-US" altLang="en-US" sz="9500" dirty="0"/>
                    </a:p>
                  </a:txBody>
                  <a:tcPr marL="0" marR="0" marT="0" marB="0">
                    <a:lnL w="12700" cap="flat" cmpd="sng" algn="ctr">
                      <a:solidFill>
                        <a:srgbClr val="41719C"/>
                      </a:solidFill>
                      <a:prstDash val="solid"/>
                      <a:round/>
                      <a:headEnd type="none" w="med" len="med"/>
                      <a:tailEnd type="none" w="med" len="med"/>
                    </a:lnL>
                    <a:lnR w="12700" cap="flat" cmpd="sng" algn="ctr">
                      <a:solidFill>
                        <a:srgbClr val="41719C"/>
                      </a:solidFill>
                      <a:prstDash val="solid"/>
                      <a:round/>
                      <a:headEnd type="none" w="med" len="med"/>
                      <a:tailEnd type="none" w="med" len="med"/>
                    </a:lnR>
                    <a:lnT w="12700" cap="flat" cmpd="sng" algn="ctr">
                      <a:solidFill>
                        <a:srgbClr val="41719C"/>
                      </a:solidFill>
                      <a:prstDash val="solid"/>
                      <a:round/>
                      <a:headEnd type="none" w="med" len="med"/>
                      <a:tailEnd type="none" w="med" len="med"/>
                    </a:lnT>
                    <a:lnB w="12700" cap="flat" cmpd="sng" algn="ctr">
                      <a:solidFill>
                        <a:srgbClr val="41719C"/>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bl>
          </a:graphicData>
        </a:graphic>
      </p:graphicFrame>
      <p:sp>
        <p:nvSpPr>
          <p:cNvPr id="39" name="textbox 39"/>
          <p:cNvSpPr/>
          <p:nvPr/>
        </p:nvSpPr>
        <p:spPr>
          <a:xfrm>
            <a:off x="3086480" y="2353716"/>
            <a:ext cx="248920" cy="226059"/>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77000"/>
              </a:lnSpc>
            </a:pPr>
            <a:r>
              <a:rPr sz="1700" spc="20" dirty="0">
                <a:solidFill>
                  <a:srgbClr val="FFFFFF">
                    <a:alpha val="100000"/>
                  </a:srgbClr>
                </a:solidFill>
                <a:latin typeface="Calibri" panose="020F0502020204030204"/>
                <a:ea typeface="Calibri" panose="020F0502020204030204"/>
                <a:cs typeface="Calibri" panose="020F0502020204030204"/>
              </a:rPr>
              <a:t>0</a:t>
            </a:r>
            <a:r>
              <a:rPr sz="1700" spc="10" dirty="0">
                <a:solidFill>
                  <a:srgbClr val="FFFFFF">
                    <a:alpha val="100000"/>
                  </a:srgbClr>
                </a:solidFill>
                <a:latin typeface="Calibri" panose="020F0502020204030204"/>
                <a:ea typeface="Calibri" panose="020F0502020204030204"/>
                <a:cs typeface="Calibri" panose="020F0502020204030204"/>
              </a:rPr>
              <a:t>1</a:t>
            </a:r>
            <a:endParaRPr lang="en-US" altLang="en-US" sz="1700" dirty="0"/>
          </a:p>
        </p:txBody>
      </p:sp>
      <p:sp>
        <p:nvSpPr>
          <p:cNvPr id="40" name="textbox 40"/>
          <p:cNvSpPr/>
          <p:nvPr/>
        </p:nvSpPr>
        <p:spPr>
          <a:xfrm>
            <a:off x="3086480" y="2353716"/>
            <a:ext cx="248920" cy="226059"/>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77000"/>
              </a:lnSpc>
            </a:pPr>
            <a:r>
              <a:rPr sz="1700" spc="20" dirty="0">
                <a:solidFill>
                  <a:srgbClr val="FFFFFF">
                    <a:alpha val="100000"/>
                  </a:srgbClr>
                </a:solidFill>
                <a:latin typeface="Calibri" panose="020F0502020204030204"/>
                <a:ea typeface="Calibri" panose="020F0502020204030204"/>
                <a:cs typeface="Calibri" panose="020F0502020204030204"/>
              </a:rPr>
              <a:t>0</a:t>
            </a:r>
            <a:r>
              <a:rPr sz="1700" spc="10" dirty="0">
                <a:solidFill>
                  <a:srgbClr val="FFFFFF">
                    <a:alpha val="100000"/>
                  </a:srgbClr>
                </a:solidFill>
                <a:latin typeface="Calibri" panose="020F0502020204030204"/>
                <a:ea typeface="Calibri" panose="020F0502020204030204"/>
                <a:cs typeface="Calibri" panose="020F0502020204030204"/>
              </a:rPr>
              <a:t>1</a:t>
            </a:r>
            <a:endParaRPr lang="en-US" altLang="en-US" sz="1700" dirty="0"/>
          </a:p>
        </p:txBody>
      </p:sp>
      <p:sp>
        <p:nvSpPr>
          <p:cNvPr id="41" name="textbox 41"/>
          <p:cNvSpPr/>
          <p:nvPr/>
        </p:nvSpPr>
        <p:spPr>
          <a:xfrm>
            <a:off x="3086480" y="2353716"/>
            <a:ext cx="248920" cy="226059"/>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77000"/>
              </a:lnSpc>
            </a:pPr>
            <a:r>
              <a:rPr sz="1700" spc="20" dirty="0">
                <a:solidFill>
                  <a:srgbClr val="FFFFFF">
                    <a:alpha val="100000"/>
                  </a:srgbClr>
                </a:solidFill>
                <a:latin typeface="Calibri" panose="020F0502020204030204"/>
                <a:ea typeface="Calibri" panose="020F0502020204030204"/>
                <a:cs typeface="Calibri" panose="020F0502020204030204"/>
              </a:rPr>
              <a:t>0</a:t>
            </a:r>
            <a:r>
              <a:rPr sz="1700" spc="10" dirty="0">
                <a:solidFill>
                  <a:srgbClr val="FFFFFF">
                    <a:alpha val="100000"/>
                  </a:srgbClr>
                </a:solidFill>
                <a:latin typeface="Calibri" panose="020F0502020204030204"/>
                <a:ea typeface="Calibri" panose="020F0502020204030204"/>
                <a:cs typeface="Calibri" panose="020F0502020204030204"/>
              </a:rPr>
              <a:t>1</a:t>
            </a:r>
            <a:endParaRPr lang="en-US" altLang="en-US" sz="1700" dirty="0"/>
          </a:p>
        </p:txBody>
      </p:sp>
      <p:sp>
        <p:nvSpPr>
          <p:cNvPr id="42" name="textbox 42"/>
          <p:cNvSpPr/>
          <p:nvPr/>
        </p:nvSpPr>
        <p:spPr>
          <a:xfrm>
            <a:off x="3086480" y="2353716"/>
            <a:ext cx="248920" cy="226059"/>
          </a:xfrm>
          <a:prstGeom prst="rect">
            <a:avLst/>
          </a:prstGeom>
        </p:spPr>
        <p:txBody>
          <a:bodyPr vert="horz" wrap="square" lIns="0" tIns="0" rIns="0" bIns="0"/>
          <a:lstStyle/>
          <a:p>
            <a:pPr algn="l" rtl="0" eaLnBrk="0">
              <a:lnSpc>
                <a:spcPct val="90000"/>
              </a:lnSpc>
            </a:pPr>
            <a:endParaRPr lang="en-US" altLang="en-US" sz="100" dirty="0"/>
          </a:p>
          <a:p>
            <a:pPr marL="12700" algn="l" rtl="0" eaLnBrk="0">
              <a:lnSpc>
                <a:spcPct val="77000"/>
              </a:lnSpc>
            </a:pPr>
            <a:r>
              <a:rPr sz="1700" spc="20" dirty="0">
                <a:solidFill>
                  <a:srgbClr val="FFFFFF">
                    <a:alpha val="100000"/>
                  </a:srgbClr>
                </a:solidFill>
                <a:latin typeface="Calibri" panose="020F0502020204030204"/>
                <a:ea typeface="Calibri" panose="020F0502020204030204"/>
                <a:cs typeface="Calibri" panose="020F0502020204030204"/>
              </a:rPr>
              <a:t>0</a:t>
            </a:r>
            <a:r>
              <a:rPr sz="1700" spc="10" dirty="0">
                <a:solidFill>
                  <a:srgbClr val="FFFFFF">
                    <a:alpha val="100000"/>
                  </a:srgbClr>
                </a:solidFill>
                <a:latin typeface="Calibri" panose="020F0502020204030204"/>
                <a:ea typeface="Calibri" panose="020F0502020204030204"/>
                <a:cs typeface="Calibri" panose="020F0502020204030204"/>
              </a:rPr>
              <a:t>1</a:t>
            </a:r>
            <a:endParaRPr lang="en-US" altLang="en-US" sz="1700" dirty="0"/>
          </a:p>
        </p:txBody>
      </p:sp>
      <p:graphicFrame>
        <p:nvGraphicFramePr>
          <p:cNvPr id="43" name="table 43"/>
          <p:cNvGraphicFramePr>
            <a:graphicFrameLocks noGrp="1"/>
          </p:cNvGraphicFramePr>
          <p:nvPr/>
        </p:nvGraphicFramePr>
        <p:xfrm>
          <a:off x="2221229" y="3761104"/>
          <a:ext cx="1968500" cy="390525"/>
        </p:xfrm>
        <a:graphic>
          <a:graphicData uri="http://schemas.openxmlformats.org/drawingml/2006/table">
            <a:tbl>
              <a:tblPr/>
              <a:tblGrid>
                <a:gridCol w="1968500">
                  <a:extLst>
                    <a:ext uri="{9D8B030D-6E8A-4147-A177-3AD203B41FA5}">
                      <a16:colId xmlns:a16="http://schemas.microsoft.com/office/drawing/2014/main" xmlns="" val="20000"/>
                    </a:ext>
                  </a:extLst>
                </a:gridCol>
              </a:tblGrid>
              <a:tr h="390525">
                <a:tc>
                  <a:txBody>
                    <a:bodyPr/>
                    <a:lstStyle/>
                    <a:p>
                      <a:pPr algn="l" rtl="0" eaLnBrk="0">
                        <a:lnSpc>
                          <a:spcPct val="100000"/>
                        </a:lnSpc>
                      </a:pPr>
                      <a:endParaRPr lang="en-US" altLang="en-US" sz="1000" dirty="0"/>
                    </a:p>
                  </a:txBody>
                  <a:tcPr marL="0" marR="0" marT="0" marB="0">
                    <a:lnL w="12700" cap="flat" cmpd="sng" algn="ctr">
                      <a:solidFill>
                        <a:srgbClr val="41719C"/>
                      </a:solidFill>
                      <a:prstDash val="solid"/>
                      <a:round/>
                      <a:headEnd type="none" w="med" len="med"/>
                      <a:tailEnd type="none" w="med" len="med"/>
                    </a:lnL>
                    <a:lnR w="12700" cap="flat" cmpd="sng" algn="ctr">
                      <a:solidFill>
                        <a:srgbClr val="41719C"/>
                      </a:solidFill>
                      <a:prstDash val="solid"/>
                      <a:round/>
                      <a:headEnd type="none" w="med" len="med"/>
                      <a:tailEnd type="none" w="med" len="med"/>
                    </a:lnR>
                    <a:lnT w="12700" cap="flat" cmpd="sng" algn="ctr">
                      <a:solidFill>
                        <a:srgbClr val="41719C"/>
                      </a:solidFill>
                      <a:prstDash val="solid"/>
                      <a:round/>
                      <a:headEnd type="none" w="med" len="med"/>
                      <a:tailEnd type="none" w="med" len="med"/>
                    </a:lnT>
                    <a:lnB w="12700" cap="flat" cmpd="sng" algn="ctr">
                      <a:solidFill>
                        <a:srgbClr val="41719C"/>
                      </a:solidFill>
                      <a:prstDash val="solid"/>
                      <a:round/>
                      <a:headEnd type="none" w="med" len="med"/>
                      <a:tailEnd type="none" w="med" len="med"/>
                    </a:lnB>
                  </a:tcPr>
                </a:tc>
                <a:extLst>
                  <a:ext uri="{0D108BD9-81ED-4DB2-BD59-A6C34878D82A}">
                    <a16:rowId xmlns:a16="http://schemas.microsoft.com/office/drawing/2014/main" xmlns="" val="10000"/>
                  </a:ext>
                </a:extLst>
              </a:tr>
            </a:tbl>
          </a:graphicData>
        </a:graphic>
      </p:graphicFrame>
      <p:sp>
        <p:nvSpPr>
          <p:cNvPr id="44" name="rect"/>
          <p:cNvSpPr/>
          <p:nvPr/>
        </p:nvSpPr>
        <p:spPr>
          <a:xfrm>
            <a:off x="2228087" y="3767328"/>
            <a:ext cx="1955291" cy="391667"/>
          </a:xfrm>
          <a:prstGeom prst="rect">
            <a:avLst/>
          </a:prstGeom>
          <a:solidFill>
            <a:srgbClr val="FFFFFF">
              <a:alpha val="100000"/>
            </a:srgbClr>
          </a:solidFill>
          <a:ln cap="flat">
            <a:noFill/>
            <a:prstDash val="solid"/>
            <a:miter lim="0"/>
          </a:ln>
        </p:spPr>
        <p:txBody>
          <a:bodyPr rtlCol="0"/>
          <a:lstStyle/>
          <a:p>
            <a:pPr algn="ctr"/>
            <a:endParaRPr lang="zh-CN" altLang="en-US"/>
          </a:p>
        </p:txBody>
      </p:sp>
      <p:sp>
        <p:nvSpPr>
          <p:cNvPr id="45" name="textbox 45"/>
          <p:cNvSpPr/>
          <p:nvPr/>
        </p:nvSpPr>
        <p:spPr>
          <a:xfrm>
            <a:off x="2335068" y="3838348"/>
            <a:ext cx="1758314" cy="350520"/>
          </a:xfrm>
          <a:prstGeom prst="rect">
            <a:avLst/>
          </a:prstGeom>
        </p:spPr>
        <p:txBody>
          <a:bodyPr vert="horz" wrap="square" lIns="0" tIns="0" rIns="0" bIns="0"/>
          <a:lstStyle/>
          <a:p>
            <a:pPr algn="l" rtl="0" eaLnBrk="0">
              <a:lnSpc>
                <a:spcPct val="82000"/>
              </a:lnSpc>
            </a:pPr>
            <a:endParaRPr lang="en-US" altLang="en-US" sz="100" dirty="0"/>
          </a:p>
          <a:p>
            <a:pPr marL="12700" algn="l" rtl="0" eaLnBrk="0">
              <a:lnSpc>
                <a:spcPct val="79000"/>
              </a:lnSpc>
            </a:pPr>
            <a:r>
              <a:rPr sz="2700" b="1" spc="-10" dirty="0">
                <a:solidFill>
                  <a:srgbClr val="013983">
                    <a:alpha val="100000"/>
                  </a:srgbClr>
                </a:solidFill>
                <a:latin typeface="Cambria" panose="02040503050406030204"/>
                <a:ea typeface="Cambria" panose="02040503050406030204"/>
                <a:cs typeface="Cambria" panose="02040503050406030204"/>
              </a:rPr>
              <a:t>PART</a:t>
            </a:r>
            <a:r>
              <a:rPr sz="2700" spc="-10" dirty="0">
                <a:solidFill>
                  <a:srgbClr val="013983">
                    <a:alpha val="100000"/>
                  </a:srgbClr>
                </a:solidFill>
                <a:latin typeface="Cambria" panose="02040503050406030204"/>
                <a:ea typeface="Cambria" panose="02040503050406030204"/>
                <a:cs typeface="Cambria" panose="02040503050406030204"/>
              </a:rPr>
              <a:t> </a:t>
            </a:r>
            <a:r>
              <a:rPr sz="2700" b="1" spc="-10" dirty="0">
                <a:solidFill>
                  <a:srgbClr val="013983">
                    <a:alpha val="100000"/>
                  </a:srgbClr>
                </a:solidFill>
                <a:latin typeface="Cambria" panose="02040503050406030204"/>
                <a:ea typeface="Cambria" panose="02040503050406030204"/>
                <a:cs typeface="Cambria" panose="02040503050406030204"/>
              </a:rPr>
              <a:t>TW</a:t>
            </a:r>
            <a:r>
              <a:rPr sz="2700" b="1" spc="0" dirty="0">
                <a:solidFill>
                  <a:srgbClr val="013983">
                    <a:alpha val="100000"/>
                  </a:srgbClr>
                </a:solidFill>
                <a:latin typeface="Cambria" panose="02040503050406030204"/>
                <a:ea typeface="Cambria" panose="02040503050406030204"/>
                <a:cs typeface="Cambria" panose="02040503050406030204"/>
              </a:rPr>
              <a:t>O</a:t>
            </a:r>
            <a:endParaRPr lang="en-US" altLang="en-US" sz="2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1600000">
            <a:off x="6334340" y="0"/>
            <a:ext cx="5857659" cy="6153607"/>
            <a:chOff x="0" y="0"/>
            <a:chExt cx="5857659" cy="6153607"/>
          </a:xfrm>
        </p:grpSpPr>
        <p:pic>
          <p:nvPicPr>
            <p:cNvPr id="46" name="picture 46"/>
            <p:cNvPicPr>
              <a:picLocks noChangeAspect="1"/>
            </p:cNvPicPr>
            <p:nvPr/>
          </p:nvPicPr>
          <p:blipFill>
            <a:blip r:embed="rId2"/>
            <a:stretch>
              <a:fillRect/>
            </a:stretch>
          </p:blipFill>
          <p:spPr>
            <a:xfrm rot="21600000">
              <a:off x="0" y="0"/>
              <a:ext cx="5857659" cy="6153607"/>
            </a:xfrm>
            <a:prstGeom prst="rect">
              <a:avLst/>
            </a:prstGeom>
          </p:spPr>
        </p:pic>
        <p:sp>
          <p:nvSpPr>
            <p:cNvPr id="47" name="textbox 47"/>
            <p:cNvSpPr/>
            <p:nvPr/>
          </p:nvSpPr>
          <p:spPr>
            <a:xfrm>
              <a:off x="13335" y="1343660"/>
              <a:ext cx="4024630" cy="4149725"/>
            </a:xfrm>
            <a:prstGeom prst="rect">
              <a:avLst/>
            </a:prstGeom>
          </p:spPr>
          <p:txBody>
            <a:bodyPr vert="horz" wrap="square" lIns="0" tIns="0" rIns="0" bIns="0"/>
            <a:lstStyle/>
            <a:p>
              <a:pPr algn="l" rtl="0" eaLnBrk="0">
                <a:lnSpc>
                  <a:spcPct val="88000"/>
                </a:lnSpc>
              </a:pPr>
              <a:endParaRPr lang="en-US" altLang="en-US" sz="100" dirty="0"/>
            </a:p>
            <a:p>
              <a:pPr marL="12700" algn="l" rtl="0" eaLnBrk="0">
                <a:lnSpc>
                  <a:spcPct val="92000"/>
                </a:lnSpc>
              </a:pPr>
              <a:endParaRPr lang="en-US" altLang="en-US" sz="1700" dirty="0"/>
            </a:p>
            <a:p>
              <a:pPr algn="l" rtl="0" eaLnBrk="0">
                <a:lnSpc>
                  <a:spcPct val="107000"/>
                </a:lnSpc>
              </a:pPr>
              <a:endParaRPr lang="en-US" altLang="en-US" sz="1000" dirty="0"/>
            </a:p>
            <a:p>
              <a:pPr algn="l" rtl="0" eaLnBrk="0">
                <a:lnSpc>
                  <a:spcPct val="107000"/>
                </a:lnSpc>
              </a:pPr>
              <a:endParaRPr lang="en-US" altLang="en-US" sz="1000" dirty="0"/>
            </a:p>
            <a:p>
              <a:pPr algn="l" rtl="0" eaLnBrk="0">
                <a:lnSpc>
                  <a:spcPct val="108000"/>
                </a:lnSpc>
              </a:pPr>
              <a:endParaRPr lang="en-US" altLang="en-US" sz="1000" dirty="0"/>
            </a:p>
            <a:p>
              <a:pPr algn="l" rtl="0" eaLnBrk="0">
                <a:lnSpc>
                  <a:spcPct val="108000"/>
                </a:lnSpc>
              </a:pPr>
              <a:endParaRPr lang="en-US" altLang="en-US" sz="1000" dirty="0"/>
            </a:p>
            <a:p>
              <a:pPr algn="l" rtl="0" eaLnBrk="0">
                <a:lnSpc>
                  <a:spcPct val="108000"/>
                </a:lnSpc>
              </a:pPr>
              <a:endParaRPr lang="en-US" altLang="en-US" sz="1000" dirty="0"/>
            </a:p>
            <a:p>
              <a:pPr algn="l" rtl="0" eaLnBrk="0">
                <a:lnSpc>
                  <a:spcPct val="108000"/>
                </a:lnSpc>
              </a:pPr>
              <a:endParaRPr lang="en-US" altLang="en-US" sz="1000" dirty="0"/>
            </a:p>
            <a:p>
              <a:pPr algn="l" rtl="0" eaLnBrk="0">
                <a:lnSpc>
                  <a:spcPct val="108000"/>
                </a:lnSpc>
              </a:pPr>
              <a:endParaRPr lang="en-US" altLang="en-US" sz="1000" dirty="0"/>
            </a:p>
            <a:p>
              <a:pPr algn="l" rtl="0" eaLnBrk="0">
                <a:lnSpc>
                  <a:spcPct val="108000"/>
                </a:lnSpc>
              </a:pPr>
              <a:endParaRPr lang="en-US" altLang="en-US" sz="1000" dirty="0"/>
            </a:p>
            <a:p>
              <a:pPr algn="l" rtl="0" eaLnBrk="0">
                <a:lnSpc>
                  <a:spcPct val="108000"/>
                </a:lnSpc>
              </a:pPr>
              <a:endParaRPr lang="en-US" altLang="en-US" sz="1000" dirty="0"/>
            </a:p>
            <a:p>
              <a:pPr algn="l" rtl="0" eaLnBrk="0">
                <a:lnSpc>
                  <a:spcPct val="108000"/>
                </a:lnSpc>
              </a:pPr>
              <a:r>
                <a:rPr lang="en-US" sz="2300" b="1" spc="100" dirty="0">
                  <a:ln w="6350" cap="flat" cmpd="sng">
                    <a:solidFill>
                      <a:srgbClr val="FE0818"/>
                    </a:solidFill>
                    <a:prstDash val="solid"/>
                    <a:miter lim="0"/>
                  </a:ln>
                  <a:solidFill>
                    <a:srgbClr val="FF0000">
                      <a:alpha val="100000"/>
                    </a:srgbClr>
                  </a:solidFill>
                  <a:latin typeface="微软雅黑" panose="020B0503020204020204" charset="-122"/>
                  <a:ea typeface="微软雅黑" panose="020B0503020204020204" charset="-122"/>
                  <a:cs typeface="微软雅黑" panose="020B0503020204020204" charset="-122"/>
                  <a:sym typeface="+mn-ea"/>
                </a:rPr>
                <a:t>         </a:t>
              </a:r>
              <a:r>
                <a:rPr lang="zh-CN" altLang="en-US" sz="2300" b="1" spc="100" dirty="0">
                  <a:solidFill>
                    <a:srgbClr val="8493EB"/>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sym typeface="+mn-ea"/>
                </a:rPr>
                <a:t>Quality Service</a:t>
              </a:r>
              <a:endParaRPr lang="zh-CN" altLang="en-US" sz="2300" b="1" spc="100" dirty="0">
                <a:solidFill>
                  <a:srgbClr val="8493EB"/>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endParaRPr>
            </a:p>
            <a:p>
              <a:pPr algn="l" rtl="0" eaLnBrk="0">
                <a:lnSpc>
                  <a:spcPct val="127000"/>
                </a:lnSpc>
              </a:pPr>
              <a:endParaRPr lang="en-US" altLang="en-US" sz="300" dirty="0"/>
            </a:p>
            <a:p>
              <a:pPr marL="758190" indent="6350" algn="l" rtl="0" eaLnBrk="0">
                <a:lnSpc>
                  <a:spcPct val="109000"/>
                </a:lnSpc>
                <a:spcBef>
                  <a:spcPts val="5"/>
                </a:spcBef>
              </a:pPr>
              <a:r>
                <a:rPr sz="1500" dirty="0">
                  <a:solidFill>
                    <a:srgbClr val="023047">
                      <a:alpha val="100000"/>
                    </a:srgbClr>
                  </a:solidFill>
                  <a:latin typeface="宋体" panose="02010600030101010101" pitchFamily="2" charset="-122"/>
                  <a:ea typeface="宋体" panose="02010600030101010101" pitchFamily="2" charset="-122"/>
                  <a:cs typeface="宋体" panose="02010600030101010101" pitchFamily="2" charset="-122"/>
                  <a:sym typeface="+mn-ea"/>
                </a:rPr>
                <a:t>Our company has always been adhering to the customer first service purpose</a:t>
              </a:r>
              <a:r>
                <a:rPr lang="en-US" sz="1500" dirty="0">
                  <a:solidFill>
                    <a:srgbClr val="023047">
                      <a:alpha val="100000"/>
                    </a:srgbClr>
                  </a:solidFill>
                  <a:latin typeface="宋体" panose="02010600030101010101" pitchFamily="2" charset="-122"/>
                  <a:ea typeface="宋体" panose="02010600030101010101" pitchFamily="2" charset="-122"/>
                  <a:cs typeface="宋体" panose="02010600030101010101" pitchFamily="2" charset="-122"/>
                  <a:sym typeface="+mn-ea"/>
                </a:rPr>
                <a:t>!</a:t>
              </a:r>
              <a:r>
                <a:rPr sz="1500" dirty="0">
                  <a:solidFill>
                    <a:srgbClr val="023047">
                      <a:alpha val="100000"/>
                    </a:srgbClr>
                  </a:solidFill>
                  <a:latin typeface="宋体" panose="02010600030101010101" pitchFamily="2" charset="-122"/>
                  <a:ea typeface="宋体" panose="02010600030101010101" pitchFamily="2" charset="-122"/>
                  <a:cs typeface="宋体" panose="02010600030101010101" pitchFamily="2" charset="-122"/>
                  <a:sym typeface="+mn-ea"/>
                </a:rPr>
                <a:t> </a:t>
              </a:r>
              <a:r>
                <a:rPr lang="en-US" sz="1500" dirty="0">
                  <a:solidFill>
                    <a:srgbClr val="023047">
                      <a:alpha val="100000"/>
                    </a:srgbClr>
                  </a:solidFill>
                  <a:latin typeface="宋体" panose="02010600030101010101" pitchFamily="2" charset="-122"/>
                  <a:ea typeface="宋体" panose="02010600030101010101" pitchFamily="2" charset="-122"/>
                  <a:cs typeface="宋体" panose="02010600030101010101" pitchFamily="2" charset="-122"/>
                  <a:sym typeface="+mn-ea"/>
                </a:rPr>
                <a:t>Q</a:t>
              </a:r>
              <a:r>
                <a:rPr sz="1500" dirty="0">
                  <a:solidFill>
                    <a:srgbClr val="023047">
                      <a:alpha val="100000"/>
                    </a:srgbClr>
                  </a:solidFill>
                  <a:latin typeface="宋体" panose="02010600030101010101" pitchFamily="2" charset="-122"/>
                  <a:ea typeface="宋体" panose="02010600030101010101" pitchFamily="2" charset="-122"/>
                  <a:cs typeface="宋体" panose="02010600030101010101" pitchFamily="2" charset="-122"/>
                  <a:sym typeface="+mn-ea"/>
                </a:rPr>
                <a:t>uality service is my commitment, to make you satisfied is my pursuit.</a:t>
              </a:r>
            </a:p>
            <a:p>
              <a:pPr marL="758190" indent="6350" algn="l" rtl="0" eaLnBrk="0">
                <a:lnSpc>
                  <a:spcPct val="109000"/>
                </a:lnSpc>
                <a:spcBef>
                  <a:spcPts val="5"/>
                </a:spcBef>
              </a:pPr>
              <a:r>
                <a:rPr lang="en-US" sz="1500" dirty="0">
                  <a:solidFill>
                    <a:srgbClr val="023047">
                      <a:alpha val="100000"/>
                    </a:srgbClr>
                  </a:solidFill>
                  <a:latin typeface="宋体" panose="02010600030101010101" pitchFamily="2" charset="-122"/>
                  <a:ea typeface="宋体" panose="02010600030101010101" pitchFamily="2" charset="-122"/>
                  <a:cs typeface="宋体" panose="02010600030101010101" pitchFamily="2" charset="-122"/>
                  <a:sym typeface="+mn-ea"/>
                </a:rPr>
                <a:t>As a reliable partner,we pursue innovation, customer first and perfect as the highest goal.</a:t>
              </a:r>
              <a:endParaRPr lang="en-US" altLang="en-US" sz="1500" dirty="0"/>
            </a:p>
          </p:txBody>
        </p:sp>
        <p:pic>
          <p:nvPicPr>
            <p:cNvPr id="48" name="picture 48"/>
            <p:cNvPicPr>
              <a:picLocks noChangeAspect="1"/>
            </p:cNvPicPr>
            <p:nvPr/>
          </p:nvPicPr>
          <p:blipFill>
            <a:blip r:embed="rId3"/>
            <a:stretch>
              <a:fillRect/>
            </a:stretch>
          </p:blipFill>
          <p:spPr>
            <a:xfrm rot="21600000">
              <a:off x="2099271" y="2408821"/>
              <a:ext cx="640080" cy="640079"/>
            </a:xfrm>
            <a:prstGeom prst="rect">
              <a:avLst/>
            </a:prstGeom>
          </p:spPr>
        </p:pic>
      </p:grpSp>
      <p:grpSp>
        <p:nvGrpSpPr>
          <p:cNvPr id="4" name="group 4"/>
          <p:cNvGrpSpPr/>
          <p:nvPr/>
        </p:nvGrpSpPr>
        <p:grpSpPr>
          <a:xfrm rot="21600000">
            <a:off x="0" y="1463243"/>
            <a:ext cx="5857659" cy="5394121"/>
            <a:chOff x="0" y="0"/>
            <a:chExt cx="5857659" cy="5394121"/>
          </a:xfrm>
        </p:grpSpPr>
        <p:pic>
          <p:nvPicPr>
            <p:cNvPr id="49" name="picture 49"/>
            <p:cNvPicPr>
              <a:picLocks noChangeAspect="1"/>
            </p:cNvPicPr>
            <p:nvPr/>
          </p:nvPicPr>
          <p:blipFill>
            <a:blip r:embed="rId4"/>
            <a:stretch>
              <a:fillRect/>
            </a:stretch>
          </p:blipFill>
          <p:spPr>
            <a:xfrm rot="21600000">
              <a:off x="0" y="0"/>
              <a:ext cx="5857659" cy="5394121"/>
            </a:xfrm>
            <a:prstGeom prst="rect">
              <a:avLst/>
            </a:prstGeom>
          </p:spPr>
        </p:pic>
        <p:sp>
          <p:nvSpPr>
            <p:cNvPr id="50" name="textbox 50"/>
            <p:cNvSpPr/>
            <p:nvPr/>
          </p:nvSpPr>
          <p:spPr>
            <a:xfrm>
              <a:off x="1758315" y="1896745"/>
              <a:ext cx="3545205" cy="2252980"/>
            </a:xfrm>
            <a:prstGeom prst="rect">
              <a:avLst/>
            </a:prstGeom>
          </p:spPr>
          <p:txBody>
            <a:bodyPr vert="horz" wrap="square" lIns="0" tIns="0" rIns="0" bIns="0"/>
            <a:lstStyle/>
            <a:p>
              <a:pPr algn="l" rtl="0" eaLnBrk="0">
                <a:lnSpc>
                  <a:spcPct val="79000"/>
                </a:lnSpc>
              </a:pPr>
              <a:r>
                <a:rPr lang="en-US" altLang="zh-CN" sz="2300" b="1" spc="100" dirty="0">
                  <a:ln w="6350" cap="flat" cmpd="sng">
                    <a:solidFill>
                      <a:srgbClr val="FF0000"/>
                    </a:solidFill>
                    <a:prstDash val="solid"/>
                    <a:miter lim="0"/>
                  </a:ln>
                  <a:solidFill>
                    <a:srgbClr val="FF0000">
                      <a:alpha val="100000"/>
                    </a:srgbClr>
                  </a:solidFill>
                  <a:latin typeface="微软雅黑" panose="020B0503020204020204" charset="-122"/>
                  <a:ea typeface="微软雅黑" panose="020B0503020204020204" charset="-122"/>
                  <a:cs typeface="微软雅黑" panose="020B0503020204020204" charset="-122"/>
                  <a:sym typeface="+mn-ea"/>
                </a:rPr>
                <a:t> </a:t>
              </a:r>
              <a:r>
                <a:rPr lang="en-US" altLang="zh-CN" sz="2300" b="1" spc="100" dirty="0">
                  <a:ln w="6350" cap="flat" cmpd="sng">
                    <a:solidFill>
                      <a:srgbClr val="FF0000"/>
                    </a:solidFill>
                    <a:prstDash val="solid"/>
                    <a:miter lim="0"/>
                  </a:ln>
                  <a:solidFill>
                    <a:srgbClr val="C0C8F5">
                      <a:alpha val="100000"/>
                    </a:srgbClr>
                  </a:solidFill>
                  <a:latin typeface="微软雅黑" panose="020B0503020204020204" charset="-122"/>
                  <a:ea typeface="微软雅黑" panose="020B0503020204020204" charset="-122"/>
                  <a:cs typeface="微软雅黑" panose="020B0503020204020204" charset="-122"/>
                  <a:sym typeface="+mn-ea"/>
                </a:rPr>
                <a:t> </a:t>
              </a:r>
              <a:r>
                <a:rPr lang="zh-CN" altLang="en-US" sz="2300" b="1" spc="100" dirty="0">
                  <a:solidFill>
                    <a:srgbClr val="8493EB"/>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sym typeface="+mn-ea"/>
                </a:rPr>
                <a:t>Excellent </a:t>
              </a:r>
              <a:r>
                <a:rPr lang="en-US" altLang="zh-CN" sz="2300" b="1" spc="100" dirty="0">
                  <a:solidFill>
                    <a:srgbClr val="8493EB"/>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sym typeface="+mn-ea"/>
                </a:rPr>
                <a:t>Q</a:t>
              </a:r>
              <a:r>
                <a:rPr lang="zh-CN" altLang="en-US" sz="2300" b="1" spc="100" dirty="0">
                  <a:solidFill>
                    <a:srgbClr val="8493EB"/>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sym typeface="+mn-ea"/>
                </a:rPr>
                <a:t>uality</a:t>
              </a:r>
              <a:endParaRPr lang="zh-CN" altLang="en-US" sz="2300" b="1" spc="100" dirty="0">
                <a:ln w="6350" cap="flat" cmpd="sng">
                  <a:solidFill>
                    <a:srgbClr val="FF0000"/>
                  </a:solidFill>
                  <a:prstDash val="solid"/>
                  <a:miter lim="0"/>
                </a:ln>
                <a:solidFill>
                  <a:srgbClr val="FF0000">
                    <a:alpha val="100000"/>
                  </a:srgbClr>
                </a:solidFill>
                <a:latin typeface="微软雅黑" panose="020B0503020204020204" charset="-122"/>
                <a:ea typeface="微软雅黑" panose="020B0503020204020204" charset="-122"/>
                <a:cs typeface="微软雅黑" panose="020B0503020204020204" charset="-122"/>
                <a:sym typeface="+mn-ea"/>
              </a:endParaRPr>
            </a:p>
            <a:p>
              <a:pPr algn="l" rtl="0" eaLnBrk="0">
                <a:lnSpc>
                  <a:spcPct val="79000"/>
                </a:lnSpc>
              </a:pPr>
              <a:endParaRPr sz="1500" dirty="0">
                <a:solidFill>
                  <a:srgbClr val="023047">
                    <a:alpha val="100000"/>
                  </a:srgbClr>
                </a:solidFill>
                <a:latin typeface="宋体" panose="02010600030101010101" pitchFamily="2" charset="-122"/>
                <a:ea typeface="宋体" panose="02010600030101010101" pitchFamily="2" charset="-122"/>
                <a:cs typeface="宋体" panose="02010600030101010101" pitchFamily="2" charset="-122"/>
                <a:sym typeface="+mn-ea"/>
              </a:endParaRPr>
            </a:p>
            <a:p>
              <a:pPr algn="l" rtl="0" eaLnBrk="0">
                <a:lnSpc>
                  <a:spcPct val="79000"/>
                </a:lnSpc>
              </a:pPr>
              <a:r>
                <a:rPr sz="1500" dirty="0">
                  <a:solidFill>
                    <a:srgbClr val="023047">
                      <a:alpha val="100000"/>
                    </a:srgbClr>
                  </a:solidFill>
                  <a:latin typeface="宋体" panose="02010600030101010101" pitchFamily="2" charset="-122"/>
                  <a:ea typeface="宋体" panose="02010600030101010101" pitchFamily="2" charset="-122"/>
                  <a:cs typeface="宋体" panose="02010600030101010101" pitchFamily="2" charset="-122"/>
                  <a:sym typeface="+mn-ea"/>
                </a:rPr>
                <a:t>Factory production operation is strict, from the raw material procurement, have been strictly tested, in the production process of multiple quality inspection, roll-electric products in the final product packaging before sampling, hanging products 100% full test before packaging and shipping</a:t>
              </a:r>
              <a:r>
                <a:rPr lang="en-US" sz="1500" dirty="0">
                  <a:solidFill>
                    <a:srgbClr val="023047">
                      <a:alpha val="100000"/>
                    </a:srgbClr>
                  </a:solidFill>
                  <a:latin typeface="宋体" panose="02010600030101010101" pitchFamily="2" charset="-122"/>
                  <a:ea typeface="宋体" panose="02010600030101010101" pitchFamily="2" charset="-122"/>
                  <a:cs typeface="宋体" panose="02010600030101010101" pitchFamily="2" charset="-122"/>
                  <a:sym typeface="+mn-ea"/>
                </a:rPr>
                <a:t>.</a:t>
              </a:r>
              <a:endParaRPr lang="en-US" sz="1500" strike="noStrike" kern="1200" baseline="0" noProof="1">
                <a:solidFill>
                  <a:srgbClr val="023047">
                    <a:alpha val="100000"/>
                  </a:srgbClr>
                </a:solidFill>
                <a:latin typeface="宋体" panose="02010600030101010101" pitchFamily="2" charset="-122"/>
                <a:ea typeface="宋体" panose="02010600030101010101" pitchFamily="2" charset="-122"/>
                <a:cs typeface="宋体" panose="02010600030101010101" pitchFamily="2" charset="-122"/>
                <a:sym typeface="+mn-ea"/>
              </a:endParaRPr>
            </a:p>
            <a:p>
              <a:pPr marL="12700" indent="1905" algn="l" rtl="0" eaLnBrk="0">
                <a:lnSpc>
                  <a:spcPct val="109000"/>
                </a:lnSpc>
                <a:spcBef>
                  <a:spcPts val="0"/>
                </a:spcBef>
              </a:pPr>
              <a:endParaRPr lang="en-US" altLang="en-US" sz="1500" dirty="0"/>
            </a:p>
          </p:txBody>
        </p:sp>
        <p:sp>
          <p:nvSpPr>
            <p:cNvPr id="51" name="path"/>
            <p:cNvSpPr/>
            <p:nvPr/>
          </p:nvSpPr>
          <p:spPr>
            <a:xfrm>
              <a:off x="3227108" y="1191386"/>
              <a:ext cx="577049" cy="591147"/>
            </a:xfrm>
            <a:custGeom>
              <a:avLst/>
              <a:gdLst/>
              <a:ahLst/>
              <a:cxnLst/>
              <a:rect l="0" t="0" r="0" b="0"/>
              <a:pathLst>
                <a:path w="908" h="930">
                  <a:moveTo>
                    <a:pt x="831" y="618"/>
                  </a:moveTo>
                  <a:lnTo>
                    <a:pt x="781" y="618"/>
                  </a:lnTo>
                  <a:cubicBezTo>
                    <a:pt x="756" y="618"/>
                    <a:pt x="735" y="639"/>
                    <a:pt x="735" y="664"/>
                  </a:cubicBezTo>
                  <a:lnTo>
                    <a:pt x="735" y="677"/>
                  </a:lnTo>
                  <a:cubicBezTo>
                    <a:pt x="713" y="674"/>
                    <a:pt x="699" y="662"/>
                    <a:pt x="680" y="648"/>
                  </a:cubicBezTo>
                  <a:cubicBezTo>
                    <a:pt x="661" y="634"/>
                    <a:pt x="640" y="618"/>
                    <a:pt x="608" y="607"/>
                  </a:cubicBezTo>
                  <a:lnTo>
                    <a:pt x="455" y="550"/>
                  </a:lnTo>
                  <a:cubicBezTo>
                    <a:pt x="440" y="545"/>
                    <a:pt x="367" y="521"/>
                    <a:pt x="342" y="555"/>
                  </a:cubicBezTo>
                  <a:cubicBezTo>
                    <a:pt x="331" y="570"/>
                    <a:pt x="326" y="586"/>
                    <a:pt x="329" y="604"/>
                  </a:cubicBezTo>
                  <a:cubicBezTo>
                    <a:pt x="336" y="640"/>
                    <a:pt x="374" y="664"/>
                    <a:pt x="379" y="666"/>
                  </a:cubicBezTo>
                  <a:lnTo>
                    <a:pt x="455" y="710"/>
                  </a:lnTo>
                  <a:cubicBezTo>
                    <a:pt x="426" y="726"/>
                    <a:pt x="399" y="735"/>
                    <a:pt x="374" y="742"/>
                  </a:cubicBezTo>
                  <a:cubicBezTo>
                    <a:pt x="344" y="718"/>
                    <a:pt x="315" y="688"/>
                    <a:pt x="288" y="651"/>
                  </a:cubicBezTo>
                  <a:cubicBezTo>
                    <a:pt x="258" y="609"/>
                    <a:pt x="218" y="605"/>
                    <a:pt x="193" y="621"/>
                  </a:cubicBezTo>
                  <a:cubicBezTo>
                    <a:pt x="168" y="637"/>
                    <a:pt x="153" y="675"/>
                    <a:pt x="174" y="713"/>
                  </a:cubicBezTo>
                  <a:lnTo>
                    <a:pt x="176" y="715"/>
                  </a:lnTo>
                  <a:cubicBezTo>
                    <a:pt x="177" y="716"/>
                    <a:pt x="179" y="718"/>
                    <a:pt x="179" y="721"/>
                  </a:cubicBezTo>
                  <a:cubicBezTo>
                    <a:pt x="160" y="713"/>
                    <a:pt x="139" y="704"/>
                    <a:pt x="115" y="691"/>
                  </a:cubicBezTo>
                  <a:cubicBezTo>
                    <a:pt x="69" y="666"/>
                    <a:pt x="33" y="678"/>
                    <a:pt x="15" y="704"/>
                  </a:cubicBezTo>
                  <a:cubicBezTo>
                    <a:pt x="0" y="729"/>
                    <a:pt x="1" y="770"/>
                    <a:pt x="38" y="796"/>
                  </a:cubicBezTo>
                  <a:cubicBezTo>
                    <a:pt x="38" y="796"/>
                    <a:pt x="39" y="797"/>
                    <a:pt x="39" y="797"/>
                  </a:cubicBezTo>
                  <a:cubicBezTo>
                    <a:pt x="118" y="851"/>
                    <a:pt x="260" y="884"/>
                    <a:pt x="418" y="884"/>
                  </a:cubicBezTo>
                  <a:lnTo>
                    <a:pt x="640" y="884"/>
                  </a:lnTo>
                  <a:cubicBezTo>
                    <a:pt x="647" y="884"/>
                    <a:pt x="697" y="884"/>
                    <a:pt x="735" y="865"/>
                  </a:cubicBezTo>
                  <a:lnTo>
                    <a:pt x="735" y="884"/>
                  </a:lnTo>
                  <a:cubicBezTo>
                    <a:pt x="735" y="910"/>
                    <a:pt x="756" y="930"/>
                    <a:pt x="781" y="930"/>
                  </a:cubicBezTo>
                  <a:lnTo>
                    <a:pt x="831" y="930"/>
                  </a:lnTo>
                  <a:cubicBezTo>
                    <a:pt x="856" y="930"/>
                    <a:pt x="877" y="910"/>
                    <a:pt x="877" y="884"/>
                  </a:cubicBezTo>
                  <a:lnTo>
                    <a:pt x="877" y="664"/>
                  </a:lnTo>
                  <a:cubicBezTo>
                    <a:pt x="877" y="639"/>
                    <a:pt x="856" y="618"/>
                    <a:pt x="831" y="618"/>
                  </a:cubicBezTo>
                  <a:moveTo>
                    <a:pt x="223" y="734"/>
                  </a:moveTo>
                  <a:cubicBezTo>
                    <a:pt x="214" y="723"/>
                    <a:pt x="206" y="712"/>
                    <a:pt x="199" y="699"/>
                  </a:cubicBezTo>
                  <a:cubicBezTo>
                    <a:pt x="187" y="677"/>
                    <a:pt x="195" y="658"/>
                    <a:pt x="207" y="648"/>
                  </a:cubicBezTo>
                  <a:cubicBezTo>
                    <a:pt x="223" y="639"/>
                    <a:pt x="244" y="647"/>
                    <a:pt x="260" y="670"/>
                  </a:cubicBezTo>
                  <a:cubicBezTo>
                    <a:pt x="280" y="700"/>
                    <a:pt x="304" y="726"/>
                    <a:pt x="328" y="748"/>
                  </a:cubicBezTo>
                  <a:cubicBezTo>
                    <a:pt x="290" y="750"/>
                    <a:pt x="264" y="743"/>
                    <a:pt x="264" y="743"/>
                  </a:cubicBezTo>
                  <a:cubicBezTo>
                    <a:pt x="263" y="743"/>
                    <a:pt x="263" y="743"/>
                    <a:pt x="261" y="743"/>
                  </a:cubicBezTo>
                  <a:cubicBezTo>
                    <a:pt x="252" y="742"/>
                    <a:pt x="239" y="740"/>
                    <a:pt x="225" y="737"/>
                  </a:cubicBezTo>
                  <a:cubicBezTo>
                    <a:pt x="225" y="737"/>
                    <a:pt x="223" y="735"/>
                    <a:pt x="223" y="734"/>
                  </a:cubicBezTo>
                  <a:moveTo>
                    <a:pt x="639" y="856"/>
                  </a:moveTo>
                  <a:lnTo>
                    <a:pt x="417" y="856"/>
                  </a:lnTo>
                  <a:cubicBezTo>
                    <a:pt x="266" y="856"/>
                    <a:pt x="131" y="824"/>
                    <a:pt x="55" y="773"/>
                  </a:cubicBezTo>
                  <a:cubicBezTo>
                    <a:pt x="34" y="759"/>
                    <a:pt x="33" y="737"/>
                    <a:pt x="41" y="724"/>
                  </a:cubicBezTo>
                  <a:cubicBezTo>
                    <a:pt x="50" y="708"/>
                    <a:pt x="72" y="707"/>
                    <a:pt x="98" y="721"/>
                  </a:cubicBezTo>
                  <a:cubicBezTo>
                    <a:pt x="168" y="759"/>
                    <a:pt x="223" y="772"/>
                    <a:pt x="256" y="775"/>
                  </a:cubicBezTo>
                  <a:cubicBezTo>
                    <a:pt x="271" y="778"/>
                    <a:pt x="382" y="804"/>
                    <a:pt x="491" y="724"/>
                  </a:cubicBezTo>
                  <a:cubicBezTo>
                    <a:pt x="496" y="721"/>
                    <a:pt x="497" y="716"/>
                    <a:pt x="497" y="710"/>
                  </a:cubicBezTo>
                  <a:cubicBezTo>
                    <a:pt x="497" y="705"/>
                    <a:pt x="494" y="700"/>
                    <a:pt x="490" y="697"/>
                  </a:cubicBezTo>
                  <a:lnTo>
                    <a:pt x="393" y="642"/>
                  </a:lnTo>
                  <a:cubicBezTo>
                    <a:pt x="385" y="637"/>
                    <a:pt x="363" y="620"/>
                    <a:pt x="358" y="601"/>
                  </a:cubicBezTo>
                  <a:cubicBezTo>
                    <a:pt x="356" y="593"/>
                    <a:pt x="358" y="585"/>
                    <a:pt x="364" y="577"/>
                  </a:cubicBezTo>
                  <a:cubicBezTo>
                    <a:pt x="372" y="566"/>
                    <a:pt x="412" y="572"/>
                    <a:pt x="442" y="582"/>
                  </a:cubicBezTo>
                  <a:lnTo>
                    <a:pt x="596" y="639"/>
                  </a:lnTo>
                  <a:cubicBezTo>
                    <a:pt x="623" y="648"/>
                    <a:pt x="640" y="661"/>
                    <a:pt x="658" y="675"/>
                  </a:cubicBezTo>
                  <a:cubicBezTo>
                    <a:pt x="678" y="691"/>
                    <a:pt x="699" y="707"/>
                    <a:pt x="732" y="710"/>
                  </a:cubicBezTo>
                  <a:lnTo>
                    <a:pt x="732" y="832"/>
                  </a:lnTo>
                  <a:cubicBezTo>
                    <a:pt x="710" y="851"/>
                    <a:pt x="658" y="856"/>
                    <a:pt x="639" y="856"/>
                  </a:cubicBezTo>
                  <a:moveTo>
                    <a:pt x="845" y="889"/>
                  </a:moveTo>
                  <a:cubicBezTo>
                    <a:pt x="845" y="897"/>
                    <a:pt x="838" y="903"/>
                    <a:pt x="831" y="903"/>
                  </a:cubicBezTo>
                  <a:lnTo>
                    <a:pt x="781" y="903"/>
                  </a:lnTo>
                  <a:cubicBezTo>
                    <a:pt x="773" y="903"/>
                    <a:pt x="767" y="897"/>
                    <a:pt x="767" y="889"/>
                  </a:cubicBezTo>
                  <a:lnTo>
                    <a:pt x="767" y="664"/>
                  </a:lnTo>
                  <a:cubicBezTo>
                    <a:pt x="767" y="656"/>
                    <a:pt x="773" y="650"/>
                    <a:pt x="781" y="650"/>
                  </a:cubicBezTo>
                  <a:lnTo>
                    <a:pt x="831" y="650"/>
                  </a:lnTo>
                  <a:cubicBezTo>
                    <a:pt x="838" y="650"/>
                    <a:pt x="845" y="656"/>
                    <a:pt x="845" y="664"/>
                  </a:cubicBezTo>
                  <a:lnTo>
                    <a:pt x="845" y="889"/>
                  </a:lnTo>
                </a:path>
                <a:path w="908" h="930">
                  <a:moveTo>
                    <a:pt x="572" y="380"/>
                  </a:moveTo>
                  <a:lnTo>
                    <a:pt x="735" y="380"/>
                  </a:lnTo>
                  <a:cubicBezTo>
                    <a:pt x="769" y="380"/>
                    <a:pt x="796" y="353"/>
                    <a:pt x="796" y="320"/>
                  </a:cubicBezTo>
                  <a:lnTo>
                    <a:pt x="796" y="139"/>
                  </a:lnTo>
                  <a:cubicBezTo>
                    <a:pt x="796" y="106"/>
                    <a:pt x="769" y="79"/>
                    <a:pt x="735" y="79"/>
                  </a:cubicBezTo>
                  <a:lnTo>
                    <a:pt x="572" y="79"/>
                  </a:lnTo>
                  <a:cubicBezTo>
                    <a:pt x="539" y="79"/>
                    <a:pt x="512" y="106"/>
                    <a:pt x="512" y="139"/>
                  </a:cubicBezTo>
                  <a:lnTo>
                    <a:pt x="512" y="318"/>
                  </a:lnTo>
                  <a:cubicBezTo>
                    <a:pt x="512" y="353"/>
                    <a:pt x="539" y="380"/>
                    <a:pt x="572" y="380"/>
                  </a:cubicBezTo>
                  <a:moveTo>
                    <a:pt x="543" y="139"/>
                  </a:moveTo>
                  <a:cubicBezTo>
                    <a:pt x="543" y="123"/>
                    <a:pt x="556" y="111"/>
                    <a:pt x="572" y="111"/>
                  </a:cubicBezTo>
                  <a:lnTo>
                    <a:pt x="735" y="111"/>
                  </a:lnTo>
                  <a:cubicBezTo>
                    <a:pt x="751" y="111"/>
                    <a:pt x="764" y="123"/>
                    <a:pt x="764" y="139"/>
                  </a:cubicBezTo>
                  <a:lnTo>
                    <a:pt x="764" y="318"/>
                  </a:lnTo>
                  <a:cubicBezTo>
                    <a:pt x="764" y="334"/>
                    <a:pt x="751" y="347"/>
                    <a:pt x="735" y="347"/>
                  </a:cubicBezTo>
                  <a:lnTo>
                    <a:pt x="572" y="347"/>
                  </a:lnTo>
                  <a:cubicBezTo>
                    <a:pt x="556" y="347"/>
                    <a:pt x="543" y="334"/>
                    <a:pt x="543" y="318"/>
                  </a:cubicBezTo>
                  <a:lnTo>
                    <a:pt x="543" y="139"/>
                  </a:lnTo>
                </a:path>
                <a:path w="908" h="930">
                  <a:moveTo>
                    <a:pt x="599" y="301"/>
                  </a:moveTo>
                  <a:lnTo>
                    <a:pt x="710" y="301"/>
                  </a:lnTo>
                  <a:cubicBezTo>
                    <a:pt x="719" y="301"/>
                    <a:pt x="726" y="295"/>
                    <a:pt x="726" y="285"/>
                  </a:cubicBezTo>
                  <a:cubicBezTo>
                    <a:pt x="726" y="260"/>
                    <a:pt x="712" y="237"/>
                    <a:pt x="691" y="225"/>
                  </a:cubicBezTo>
                  <a:cubicBezTo>
                    <a:pt x="696" y="218"/>
                    <a:pt x="697" y="210"/>
                    <a:pt x="697" y="203"/>
                  </a:cubicBezTo>
                  <a:cubicBezTo>
                    <a:pt x="697" y="179"/>
                    <a:pt x="678" y="158"/>
                    <a:pt x="653" y="158"/>
                  </a:cubicBezTo>
                  <a:cubicBezTo>
                    <a:pt x="628" y="158"/>
                    <a:pt x="608" y="177"/>
                    <a:pt x="608" y="203"/>
                  </a:cubicBezTo>
                  <a:cubicBezTo>
                    <a:pt x="608" y="210"/>
                    <a:pt x="612" y="218"/>
                    <a:pt x="615" y="225"/>
                  </a:cubicBezTo>
                  <a:cubicBezTo>
                    <a:pt x="594" y="237"/>
                    <a:pt x="580" y="260"/>
                    <a:pt x="580" y="285"/>
                  </a:cubicBezTo>
                  <a:cubicBezTo>
                    <a:pt x="583" y="295"/>
                    <a:pt x="589" y="301"/>
                    <a:pt x="599" y="301"/>
                  </a:cubicBezTo>
                  <a:moveTo>
                    <a:pt x="618" y="269"/>
                  </a:moveTo>
                  <a:cubicBezTo>
                    <a:pt x="624" y="255"/>
                    <a:pt x="639" y="245"/>
                    <a:pt x="654" y="245"/>
                  </a:cubicBezTo>
                  <a:cubicBezTo>
                    <a:pt x="670" y="245"/>
                    <a:pt x="685" y="255"/>
                    <a:pt x="691" y="269"/>
                  </a:cubicBezTo>
                  <a:lnTo>
                    <a:pt x="618" y="269"/>
                  </a:lnTo>
                  <a:close/>
                  <a:moveTo>
                    <a:pt x="643" y="201"/>
                  </a:moveTo>
                  <a:cubicBezTo>
                    <a:pt x="643" y="195"/>
                    <a:pt x="648" y="188"/>
                    <a:pt x="656" y="188"/>
                  </a:cubicBezTo>
                  <a:cubicBezTo>
                    <a:pt x="664" y="188"/>
                    <a:pt x="669" y="193"/>
                    <a:pt x="669" y="201"/>
                  </a:cubicBezTo>
                  <a:cubicBezTo>
                    <a:pt x="669" y="209"/>
                    <a:pt x="661" y="214"/>
                    <a:pt x="654" y="214"/>
                  </a:cubicBezTo>
                  <a:cubicBezTo>
                    <a:pt x="648" y="214"/>
                    <a:pt x="643" y="209"/>
                    <a:pt x="643" y="201"/>
                  </a:cubicBezTo>
                </a:path>
                <a:path w="908" h="930">
                  <a:moveTo>
                    <a:pt x="112" y="507"/>
                  </a:moveTo>
                  <a:lnTo>
                    <a:pt x="275" y="507"/>
                  </a:lnTo>
                  <a:cubicBezTo>
                    <a:pt x="309" y="507"/>
                    <a:pt x="336" y="480"/>
                    <a:pt x="336" y="447"/>
                  </a:cubicBezTo>
                  <a:lnTo>
                    <a:pt x="336" y="266"/>
                  </a:lnTo>
                  <a:cubicBezTo>
                    <a:pt x="336" y="233"/>
                    <a:pt x="309" y="206"/>
                    <a:pt x="275" y="206"/>
                  </a:cubicBezTo>
                  <a:lnTo>
                    <a:pt x="112" y="206"/>
                  </a:lnTo>
                  <a:cubicBezTo>
                    <a:pt x="79" y="206"/>
                    <a:pt x="52" y="233"/>
                    <a:pt x="52" y="266"/>
                  </a:cubicBezTo>
                  <a:lnTo>
                    <a:pt x="52" y="445"/>
                  </a:lnTo>
                  <a:cubicBezTo>
                    <a:pt x="52" y="480"/>
                    <a:pt x="79" y="507"/>
                    <a:pt x="112" y="507"/>
                  </a:cubicBezTo>
                  <a:moveTo>
                    <a:pt x="84" y="266"/>
                  </a:moveTo>
                  <a:cubicBezTo>
                    <a:pt x="84" y="250"/>
                    <a:pt x="96" y="237"/>
                    <a:pt x="112" y="237"/>
                  </a:cubicBezTo>
                  <a:lnTo>
                    <a:pt x="275" y="237"/>
                  </a:lnTo>
                  <a:cubicBezTo>
                    <a:pt x="291" y="237"/>
                    <a:pt x="304" y="250"/>
                    <a:pt x="304" y="266"/>
                  </a:cubicBezTo>
                  <a:lnTo>
                    <a:pt x="304" y="445"/>
                  </a:lnTo>
                  <a:cubicBezTo>
                    <a:pt x="304" y="461"/>
                    <a:pt x="291" y="474"/>
                    <a:pt x="275" y="474"/>
                  </a:cubicBezTo>
                  <a:lnTo>
                    <a:pt x="112" y="474"/>
                  </a:lnTo>
                  <a:cubicBezTo>
                    <a:pt x="96" y="474"/>
                    <a:pt x="84" y="461"/>
                    <a:pt x="84" y="445"/>
                  </a:cubicBezTo>
                  <a:lnTo>
                    <a:pt x="84" y="266"/>
                  </a:lnTo>
                </a:path>
                <a:path w="908" h="930">
                  <a:moveTo>
                    <a:pt x="139" y="428"/>
                  </a:moveTo>
                  <a:lnTo>
                    <a:pt x="250" y="428"/>
                  </a:lnTo>
                  <a:cubicBezTo>
                    <a:pt x="260" y="428"/>
                    <a:pt x="266" y="421"/>
                    <a:pt x="266" y="412"/>
                  </a:cubicBezTo>
                  <a:cubicBezTo>
                    <a:pt x="266" y="386"/>
                    <a:pt x="252" y="364"/>
                    <a:pt x="231" y="352"/>
                  </a:cubicBezTo>
                  <a:cubicBezTo>
                    <a:pt x="236" y="345"/>
                    <a:pt x="237" y="337"/>
                    <a:pt x="237" y="329"/>
                  </a:cubicBezTo>
                  <a:cubicBezTo>
                    <a:pt x="237" y="306"/>
                    <a:pt x="218" y="285"/>
                    <a:pt x="193" y="285"/>
                  </a:cubicBezTo>
                  <a:cubicBezTo>
                    <a:pt x="168" y="285"/>
                    <a:pt x="149" y="304"/>
                    <a:pt x="149" y="329"/>
                  </a:cubicBezTo>
                  <a:cubicBezTo>
                    <a:pt x="149" y="337"/>
                    <a:pt x="152" y="345"/>
                    <a:pt x="155" y="352"/>
                  </a:cubicBezTo>
                  <a:cubicBezTo>
                    <a:pt x="134" y="364"/>
                    <a:pt x="120" y="386"/>
                    <a:pt x="120" y="412"/>
                  </a:cubicBezTo>
                  <a:cubicBezTo>
                    <a:pt x="123" y="421"/>
                    <a:pt x="130" y="428"/>
                    <a:pt x="139" y="428"/>
                  </a:cubicBezTo>
                  <a:moveTo>
                    <a:pt x="158" y="396"/>
                  </a:moveTo>
                  <a:cubicBezTo>
                    <a:pt x="164" y="382"/>
                    <a:pt x="179" y="372"/>
                    <a:pt x="195" y="372"/>
                  </a:cubicBezTo>
                  <a:cubicBezTo>
                    <a:pt x="210" y="372"/>
                    <a:pt x="225" y="382"/>
                    <a:pt x="231" y="396"/>
                  </a:cubicBezTo>
                  <a:lnTo>
                    <a:pt x="158" y="396"/>
                  </a:lnTo>
                  <a:close/>
                  <a:moveTo>
                    <a:pt x="183" y="328"/>
                  </a:moveTo>
                  <a:cubicBezTo>
                    <a:pt x="183" y="321"/>
                    <a:pt x="188" y="315"/>
                    <a:pt x="196" y="315"/>
                  </a:cubicBezTo>
                  <a:cubicBezTo>
                    <a:pt x="204" y="315"/>
                    <a:pt x="209" y="320"/>
                    <a:pt x="209" y="328"/>
                  </a:cubicBezTo>
                  <a:cubicBezTo>
                    <a:pt x="209" y="336"/>
                    <a:pt x="201" y="340"/>
                    <a:pt x="195" y="340"/>
                  </a:cubicBezTo>
                  <a:cubicBezTo>
                    <a:pt x="188" y="340"/>
                    <a:pt x="183" y="336"/>
                    <a:pt x="183" y="328"/>
                  </a:cubicBezTo>
                </a:path>
                <a:path w="908" h="930">
                  <a:moveTo>
                    <a:pt x="861" y="444"/>
                  </a:moveTo>
                  <a:cubicBezTo>
                    <a:pt x="851" y="444"/>
                    <a:pt x="845" y="437"/>
                    <a:pt x="845" y="428"/>
                  </a:cubicBezTo>
                  <a:cubicBezTo>
                    <a:pt x="845" y="418"/>
                    <a:pt x="851" y="412"/>
                    <a:pt x="861" y="412"/>
                  </a:cubicBezTo>
                  <a:cubicBezTo>
                    <a:pt x="870" y="412"/>
                    <a:pt x="877" y="418"/>
                    <a:pt x="877" y="428"/>
                  </a:cubicBezTo>
                  <a:cubicBezTo>
                    <a:pt x="877" y="437"/>
                    <a:pt x="883" y="444"/>
                    <a:pt x="892" y="444"/>
                  </a:cubicBezTo>
                  <a:cubicBezTo>
                    <a:pt x="902" y="444"/>
                    <a:pt x="908" y="437"/>
                    <a:pt x="908" y="428"/>
                  </a:cubicBezTo>
                  <a:cubicBezTo>
                    <a:pt x="908" y="407"/>
                    <a:pt x="896" y="390"/>
                    <a:pt x="877" y="383"/>
                  </a:cubicBezTo>
                  <a:lnTo>
                    <a:pt x="877" y="380"/>
                  </a:lnTo>
                  <a:cubicBezTo>
                    <a:pt x="877" y="371"/>
                    <a:pt x="870" y="364"/>
                    <a:pt x="861" y="364"/>
                  </a:cubicBezTo>
                  <a:cubicBezTo>
                    <a:pt x="851" y="364"/>
                    <a:pt x="845" y="371"/>
                    <a:pt x="845" y="380"/>
                  </a:cubicBezTo>
                  <a:lnTo>
                    <a:pt x="845" y="383"/>
                  </a:lnTo>
                  <a:cubicBezTo>
                    <a:pt x="826" y="390"/>
                    <a:pt x="813" y="407"/>
                    <a:pt x="813" y="428"/>
                  </a:cubicBezTo>
                  <a:cubicBezTo>
                    <a:pt x="813" y="455"/>
                    <a:pt x="834" y="475"/>
                    <a:pt x="861" y="475"/>
                  </a:cubicBezTo>
                  <a:cubicBezTo>
                    <a:pt x="870" y="475"/>
                    <a:pt x="877" y="482"/>
                    <a:pt x="877" y="491"/>
                  </a:cubicBezTo>
                  <a:cubicBezTo>
                    <a:pt x="877" y="501"/>
                    <a:pt x="870" y="507"/>
                    <a:pt x="861" y="507"/>
                  </a:cubicBezTo>
                  <a:cubicBezTo>
                    <a:pt x="851" y="507"/>
                    <a:pt x="845" y="501"/>
                    <a:pt x="845" y="491"/>
                  </a:cubicBezTo>
                  <a:cubicBezTo>
                    <a:pt x="845" y="482"/>
                    <a:pt x="838" y="475"/>
                    <a:pt x="829" y="475"/>
                  </a:cubicBezTo>
                  <a:cubicBezTo>
                    <a:pt x="819" y="475"/>
                    <a:pt x="813" y="482"/>
                    <a:pt x="813" y="491"/>
                  </a:cubicBezTo>
                  <a:cubicBezTo>
                    <a:pt x="813" y="512"/>
                    <a:pt x="826" y="529"/>
                    <a:pt x="845" y="536"/>
                  </a:cubicBezTo>
                  <a:lnTo>
                    <a:pt x="845" y="539"/>
                  </a:lnTo>
                  <a:cubicBezTo>
                    <a:pt x="845" y="548"/>
                    <a:pt x="851" y="555"/>
                    <a:pt x="861" y="555"/>
                  </a:cubicBezTo>
                  <a:cubicBezTo>
                    <a:pt x="870" y="555"/>
                    <a:pt x="877" y="548"/>
                    <a:pt x="877" y="539"/>
                  </a:cubicBezTo>
                  <a:lnTo>
                    <a:pt x="877" y="536"/>
                  </a:lnTo>
                  <a:cubicBezTo>
                    <a:pt x="896" y="529"/>
                    <a:pt x="908" y="512"/>
                    <a:pt x="908" y="491"/>
                  </a:cubicBezTo>
                  <a:cubicBezTo>
                    <a:pt x="908" y="464"/>
                    <a:pt x="888" y="444"/>
                    <a:pt x="861" y="444"/>
                  </a:cubicBezTo>
                </a:path>
                <a:path w="908" h="930">
                  <a:moveTo>
                    <a:pt x="401" y="142"/>
                  </a:moveTo>
                  <a:cubicBezTo>
                    <a:pt x="391" y="142"/>
                    <a:pt x="385" y="136"/>
                    <a:pt x="385" y="126"/>
                  </a:cubicBezTo>
                  <a:cubicBezTo>
                    <a:pt x="385" y="117"/>
                    <a:pt x="379" y="111"/>
                    <a:pt x="369" y="111"/>
                  </a:cubicBezTo>
                  <a:cubicBezTo>
                    <a:pt x="359" y="111"/>
                    <a:pt x="353" y="117"/>
                    <a:pt x="353" y="126"/>
                  </a:cubicBezTo>
                  <a:cubicBezTo>
                    <a:pt x="353" y="147"/>
                    <a:pt x="366" y="164"/>
                    <a:pt x="385" y="171"/>
                  </a:cubicBezTo>
                  <a:lnTo>
                    <a:pt x="385" y="174"/>
                  </a:lnTo>
                  <a:cubicBezTo>
                    <a:pt x="385" y="183"/>
                    <a:pt x="391" y="190"/>
                    <a:pt x="401" y="190"/>
                  </a:cubicBezTo>
                  <a:cubicBezTo>
                    <a:pt x="410" y="190"/>
                    <a:pt x="417" y="183"/>
                    <a:pt x="417" y="174"/>
                  </a:cubicBezTo>
                  <a:lnTo>
                    <a:pt x="417" y="171"/>
                  </a:lnTo>
                  <a:cubicBezTo>
                    <a:pt x="436" y="164"/>
                    <a:pt x="448" y="147"/>
                    <a:pt x="448" y="126"/>
                  </a:cubicBezTo>
                  <a:cubicBezTo>
                    <a:pt x="448" y="99"/>
                    <a:pt x="428" y="79"/>
                    <a:pt x="401" y="79"/>
                  </a:cubicBezTo>
                  <a:cubicBezTo>
                    <a:pt x="391" y="79"/>
                    <a:pt x="385" y="72"/>
                    <a:pt x="385" y="63"/>
                  </a:cubicBezTo>
                  <a:cubicBezTo>
                    <a:pt x="385" y="53"/>
                    <a:pt x="391" y="47"/>
                    <a:pt x="401" y="47"/>
                  </a:cubicBezTo>
                  <a:cubicBezTo>
                    <a:pt x="410" y="47"/>
                    <a:pt x="417" y="53"/>
                    <a:pt x="417" y="63"/>
                  </a:cubicBezTo>
                  <a:cubicBezTo>
                    <a:pt x="417" y="72"/>
                    <a:pt x="423" y="79"/>
                    <a:pt x="432" y="79"/>
                  </a:cubicBezTo>
                  <a:cubicBezTo>
                    <a:pt x="442" y="79"/>
                    <a:pt x="448" y="72"/>
                    <a:pt x="448" y="63"/>
                  </a:cubicBezTo>
                  <a:cubicBezTo>
                    <a:pt x="448" y="42"/>
                    <a:pt x="436" y="25"/>
                    <a:pt x="417" y="19"/>
                  </a:cubicBezTo>
                  <a:lnTo>
                    <a:pt x="417" y="15"/>
                  </a:lnTo>
                  <a:cubicBezTo>
                    <a:pt x="417" y="6"/>
                    <a:pt x="410" y="0"/>
                    <a:pt x="401" y="0"/>
                  </a:cubicBezTo>
                  <a:cubicBezTo>
                    <a:pt x="391" y="0"/>
                    <a:pt x="385" y="6"/>
                    <a:pt x="385" y="15"/>
                  </a:cubicBezTo>
                  <a:lnTo>
                    <a:pt x="385" y="19"/>
                  </a:lnTo>
                  <a:cubicBezTo>
                    <a:pt x="366" y="25"/>
                    <a:pt x="353" y="42"/>
                    <a:pt x="353" y="63"/>
                  </a:cubicBezTo>
                  <a:cubicBezTo>
                    <a:pt x="353" y="90"/>
                    <a:pt x="374" y="111"/>
                    <a:pt x="401" y="111"/>
                  </a:cubicBezTo>
                  <a:cubicBezTo>
                    <a:pt x="410" y="111"/>
                    <a:pt x="417" y="117"/>
                    <a:pt x="417" y="126"/>
                  </a:cubicBezTo>
                  <a:cubicBezTo>
                    <a:pt x="417" y="136"/>
                    <a:pt x="410" y="142"/>
                    <a:pt x="401" y="142"/>
                  </a:cubicBezTo>
                </a:path>
              </a:pathLst>
            </a:custGeom>
            <a:solidFill>
              <a:srgbClr val="5F73E5">
                <a:alpha val="100000"/>
              </a:srgbClr>
            </a:solidFill>
            <a:ln cap="flat">
              <a:noFill/>
              <a:prstDash val="solid"/>
              <a:miter lim="0"/>
            </a:ln>
          </p:spPr>
          <p:txBody>
            <a:bodyPr rtlCol="0"/>
            <a:lstStyle/>
            <a:p>
              <a:pPr algn="ctr"/>
              <a:endParaRPr lang="zh-CN" altLang="en-US"/>
            </a:p>
          </p:txBody>
        </p:sp>
      </p:grpSp>
      <p:sp>
        <p:nvSpPr>
          <p:cNvPr id="52" name="textbox 52"/>
          <p:cNvSpPr/>
          <p:nvPr/>
        </p:nvSpPr>
        <p:spPr>
          <a:xfrm>
            <a:off x="1241425" y="704215"/>
            <a:ext cx="8150225" cy="759460"/>
          </a:xfrm>
          <a:prstGeom prst="rect">
            <a:avLst/>
          </a:prstGeom>
        </p:spPr>
        <p:txBody>
          <a:bodyPr vert="horz" wrap="square" lIns="0" tIns="0" rIns="0" bIns="0"/>
          <a:lstStyle/>
          <a:p>
            <a:pPr algn="l" rtl="0" eaLnBrk="0">
              <a:lnSpc>
                <a:spcPct val="99000"/>
              </a:lnSpc>
            </a:pPr>
            <a:endParaRPr lang="en-US" altLang="en-US" sz="100" dirty="0"/>
          </a:p>
          <a:p>
            <a:pPr marL="573405" algn="l" rtl="0" eaLnBrk="0">
              <a:lnSpc>
                <a:spcPts val="3140"/>
              </a:lnSpc>
            </a:pPr>
            <a:r>
              <a:rPr lang="zh-CN" altLang="en-US" sz="5300" b="1">
                <a:latin typeface="微软雅黑" panose="020B0503020204020204" charset="-122"/>
                <a:ea typeface="微软雅黑" panose="020B0503020204020204" charset="-122"/>
                <a:sym typeface="+mn-ea"/>
              </a:rPr>
              <a:t>Products and Service</a:t>
            </a:r>
            <a:r>
              <a:rPr lang="en-US" altLang="zh-CN" sz="5300" b="1">
                <a:latin typeface="微软雅黑" panose="020B0503020204020204" charset="-122"/>
                <a:ea typeface="微软雅黑" panose="020B0503020204020204" charset="-122"/>
                <a:sym typeface="+mn-ea"/>
              </a:rPr>
              <a:t>s</a:t>
            </a:r>
            <a:endParaRPr lang="en-US" altLang="zh-CN" sz="5300" b="1" dirty="0">
              <a:latin typeface="微软雅黑" panose="020B0503020204020204" charset="-122"/>
              <a:ea typeface="微软雅黑" panose="020B0503020204020204" charset="-122"/>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3"/>
          <p:cNvPicPr>
            <a:picLocks noChangeAspect="1"/>
          </p:cNvPicPr>
          <p:nvPr/>
        </p:nvPicPr>
        <p:blipFill>
          <a:blip r:embed="rId3"/>
          <a:stretch>
            <a:fillRect/>
          </a:stretch>
        </p:blipFill>
        <p:spPr>
          <a:xfrm rot="21600000">
            <a:off x="6672185" y="0"/>
            <a:ext cx="5519814" cy="6153607"/>
          </a:xfrm>
          <a:prstGeom prst="rect">
            <a:avLst/>
          </a:prstGeom>
        </p:spPr>
      </p:pic>
      <p:pic>
        <p:nvPicPr>
          <p:cNvPr id="54" name="picture 54"/>
          <p:cNvPicPr>
            <a:picLocks noChangeAspect="1"/>
          </p:cNvPicPr>
          <p:nvPr/>
        </p:nvPicPr>
        <p:blipFill>
          <a:blip r:embed="rId4"/>
          <a:stretch>
            <a:fillRect/>
          </a:stretch>
        </p:blipFill>
        <p:spPr>
          <a:xfrm rot="21600000">
            <a:off x="0" y="1463878"/>
            <a:ext cx="5780100" cy="5394121"/>
          </a:xfrm>
          <a:prstGeom prst="rect">
            <a:avLst/>
          </a:prstGeom>
        </p:spPr>
      </p:pic>
      <p:sp>
        <p:nvSpPr>
          <p:cNvPr id="55" name="textbox 55"/>
          <p:cNvSpPr/>
          <p:nvPr/>
        </p:nvSpPr>
        <p:spPr>
          <a:xfrm>
            <a:off x="904240" y="311785"/>
            <a:ext cx="8997950" cy="1378585"/>
          </a:xfrm>
          <a:prstGeom prst="rect">
            <a:avLst/>
          </a:prstGeom>
        </p:spPr>
        <p:txBody>
          <a:bodyPr vert="horz" wrap="square" lIns="0" tIns="0" rIns="0" bIns="0"/>
          <a:lstStyle/>
          <a:p>
            <a:pPr algn="l" rtl="0" eaLnBrk="0">
              <a:lnSpc>
                <a:spcPct val="85000"/>
              </a:lnSpc>
            </a:pPr>
            <a:endParaRPr lang="en-US" altLang="en-US" sz="100" dirty="0"/>
          </a:p>
          <a:p>
            <a:pPr algn="l" rtl="0" eaLnBrk="0">
              <a:lnSpc>
                <a:spcPct val="106000"/>
              </a:lnSpc>
            </a:pPr>
            <a:r>
              <a:rPr lang="en-US" altLang="zh-CN" sz="5300" b="1" dirty="0">
                <a:latin typeface="微软雅黑" panose="020B0503020204020204" charset="-122"/>
                <a:ea typeface="微软雅黑" panose="020B0503020204020204" charset="-122"/>
                <a:sym typeface="+mn-ea"/>
              </a:rPr>
              <a:t>  P</a:t>
            </a:r>
            <a:r>
              <a:rPr lang="zh-CN" altLang="en-US" sz="5300" b="1" dirty="0">
                <a:latin typeface="微软雅黑" panose="020B0503020204020204" charset="-122"/>
                <a:ea typeface="微软雅黑" panose="020B0503020204020204" charset="-122"/>
                <a:sym typeface="+mn-ea"/>
              </a:rPr>
              <a:t>roduct </a:t>
            </a:r>
            <a:r>
              <a:rPr lang="en-US" altLang="zh-CN" sz="5300" b="1" dirty="0">
                <a:latin typeface="微软雅黑" panose="020B0503020204020204" charset="-122"/>
                <a:ea typeface="微软雅黑" panose="020B0503020204020204" charset="-122"/>
                <a:sym typeface="+mn-ea"/>
              </a:rPr>
              <a:t>I</a:t>
            </a:r>
            <a:r>
              <a:rPr lang="zh-CN" altLang="en-US" sz="5300" b="1" dirty="0">
                <a:latin typeface="微软雅黑" panose="020B0503020204020204" charset="-122"/>
                <a:ea typeface="微软雅黑" panose="020B0503020204020204" charset="-122"/>
                <a:sym typeface="+mn-ea"/>
              </a:rPr>
              <a:t>ntroduction</a:t>
            </a:r>
            <a:endParaRPr lang="zh-CN" altLang="en-US" sz="5300" b="1" dirty="0">
              <a:latin typeface="微软雅黑" panose="020B0503020204020204" charset="-122"/>
              <a:ea typeface="微软雅黑" panose="020B0503020204020204" charset="-122"/>
            </a:endParaRPr>
          </a:p>
          <a:p>
            <a:pPr algn="l" rtl="0" eaLnBrk="0">
              <a:lnSpc>
                <a:spcPct val="106000"/>
              </a:lnSpc>
            </a:pPr>
            <a:endParaRPr lang="en-US" altLang="en-US" sz="1100" dirty="0"/>
          </a:p>
          <a:p>
            <a:pPr marL="198120" algn="l" rtl="0" eaLnBrk="0">
              <a:lnSpc>
                <a:spcPts val="3140"/>
              </a:lnSpc>
              <a:spcBef>
                <a:spcPts val="5"/>
              </a:spcBef>
            </a:pPr>
            <a:r>
              <a:rPr sz="1700" spc="0" dirty="0">
                <a:solidFill>
                  <a:srgbClr val="023047">
                    <a:alpha val="100000"/>
                  </a:srgbClr>
                </a:solidFill>
                <a:latin typeface="Segoe Print" panose="02000600000000000000"/>
                <a:ea typeface="Segoe Print" panose="02000600000000000000"/>
                <a:cs typeface="Segoe Print" panose="02000600000000000000"/>
              </a:rPr>
              <a:t>Products</a:t>
            </a:r>
            <a:r>
              <a:rPr sz="1700" spc="280" dirty="0">
                <a:solidFill>
                  <a:srgbClr val="023047">
                    <a:alpha val="100000"/>
                  </a:srgbClr>
                </a:solidFill>
                <a:latin typeface="Segoe Print" panose="02000600000000000000"/>
                <a:ea typeface="Segoe Print" panose="02000600000000000000"/>
                <a:cs typeface="Segoe Print" panose="02000600000000000000"/>
              </a:rPr>
              <a:t> &amp;</a:t>
            </a:r>
            <a:r>
              <a:rPr sz="1700" spc="270" dirty="0">
                <a:solidFill>
                  <a:srgbClr val="023047">
                    <a:alpha val="100000"/>
                  </a:srgbClr>
                </a:solidFill>
                <a:latin typeface="Segoe Print" panose="02000600000000000000"/>
                <a:ea typeface="Segoe Print" panose="02000600000000000000"/>
                <a:cs typeface="Segoe Print" panose="02000600000000000000"/>
              </a:rPr>
              <a:t> </a:t>
            </a:r>
            <a:r>
              <a:rPr sz="1700" spc="0" dirty="0">
                <a:solidFill>
                  <a:srgbClr val="023047">
                    <a:alpha val="100000"/>
                  </a:srgbClr>
                </a:solidFill>
                <a:latin typeface="Segoe Print" panose="02000600000000000000"/>
                <a:ea typeface="Segoe Print" panose="02000600000000000000"/>
                <a:cs typeface="Segoe Print" panose="02000600000000000000"/>
              </a:rPr>
              <a:t>Services</a:t>
            </a:r>
            <a:endParaRPr lang="en-US" altLang="en-US" sz="1700" dirty="0"/>
          </a:p>
        </p:txBody>
      </p:sp>
      <p:grpSp>
        <p:nvGrpSpPr>
          <p:cNvPr id="6" name="group 6"/>
          <p:cNvGrpSpPr/>
          <p:nvPr/>
        </p:nvGrpSpPr>
        <p:grpSpPr>
          <a:xfrm rot="21600000">
            <a:off x="3572255" y="1349756"/>
            <a:ext cx="2591435" cy="5165343"/>
            <a:chOff x="0" y="-12700"/>
            <a:chExt cx="2591435" cy="5165343"/>
          </a:xfrm>
        </p:grpSpPr>
        <p:pic>
          <p:nvPicPr>
            <p:cNvPr id="56" name="picture 56"/>
            <p:cNvPicPr>
              <a:picLocks noChangeAspect="1"/>
            </p:cNvPicPr>
            <p:nvPr/>
          </p:nvPicPr>
          <p:blipFill>
            <a:blip r:embed="rId5"/>
            <a:stretch>
              <a:fillRect/>
            </a:stretch>
          </p:blipFill>
          <p:spPr>
            <a:xfrm rot="21600000">
              <a:off x="0" y="0"/>
              <a:ext cx="2578608" cy="5152643"/>
            </a:xfrm>
            <a:prstGeom prst="rect">
              <a:avLst/>
            </a:prstGeom>
          </p:spPr>
        </p:pic>
        <p:sp>
          <p:nvSpPr>
            <p:cNvPr id="57" name="textbox 57"/>
            <p:cNvSpPr/>
            <p:nvPr/>
          </p:nvSpPr>
          <p:spPr>
            <a:xfrm>
              <a:off x="74930" y="-12700"/>
              <a:ext cx="2516505" cy="5158105"/>
            </a:xfrm>
            <a:prstGeom prst="rect">
              <a:avLst/>
            </a:prstGeom>
          </p:spPr>
          <p:txBody>
            <a:bodyPr vert="horz" wrap="square" lIns="0" tIns="0" rIns="0" bIns="0"/>
            <a:lstStyle/>
            <a:p>
              <a:pPr algn="l" rtl="0" eaLnBrk="0">
                <a:lnSpc>
                  <a:spcPct val="102000"/>
                </a:lnSpc>
              </a:pPr>
              <a:endParaRPr lang="en-US" altLang="en-US" sz="1000" dirty="0"/>
            </a:p>
            <a:p>
              <a:pPr algn="l" rtl="0" eaLnBrk="0">
                <a:lnSpc>
                  <a:spcPct val="102000"/>
                </a:lnSpc>
              </a:pPr>
              <a:endParaRPr lang="en-US" altLang="en-US" sz="1000" dirty="0"/>
            </a:p>
            <a:p>
              <a:pPr algn="l" rtl="0" eaLnBrk="0">
                <a:lnSpc>
                  <a:spcPct val="102000"/>
                </a:lnSpc>
              </a:pPr>
              <a:endParaRPr lang="en-US" altLang="en-US" sz="1000" dirty="0"/>
            </a:p>
            <a:p>
              <a:pPr algn="l" rtl="0" eaLnBrk="0">
                <a:lnSpc>
                  <a:spcPct val="102000"/>
                </a:lnSpc>
              </a:pPr>
              <a:endParaRPr lang="en-US" altLang="en-US" sz="1000" dirty="0"/>
            </a:p>
            <a:p>
              <a:pPr algn="l" rtl="0" eaLnBrk="0">
                <a:lnSpc>
                  <a:spcPct val="103000"/>
                </a:lnSpc>
              </a:pPr>
              <a:endParaRPr lang="en-US" altLang="en-US" sz="1000" dirty="0"/>
            </a:p>
            <a:p>
              <a:pPr algn="l" rtl="0" eaLnBrk="0">
                <a:lnSpc>
                  <a:spcPct val="103000"/>
                </a:lnSpc>
              </a:pPr>
              <a:endParaRPr lang="en-US" altLang="en-US" sz="1000" dirty="0"/>
            </a:p>
            <a:p>
              <a:pPr algn="l" rtl="0" eaLnBrk="0">
                <a:lnSpc>
                  <a:spcPct val="103000"/>
                </a:lnSpc>
              </a:pPr>
              <a:endParaRPr lang="en-US" altLang="en-US" sz="1000" dirty="0"/>
            </a:p>
            <a:p>
              <a:pPr algn="l" rtl="0" eaLnBrk="0">
                <a:lnSpc>
                  <a:spcPct val="103000"/>
                </a:lnSpc>
              </a:pPr>
              <a:endParaRPr lang="en-US" altLang="en-US" sz="1000" dirty="0"/>
            </a:p>
            <a:p>
              <a:pPr algn="l" rtl="0" eaLnBrk="0">
                <a:lnSpc>
                  <a:spcPct val="103000"/>
                </a:lnSpc>
              </a:pPr>
              <a:endParaRPr lang="en-US" altLang="en-US" sz="1000" dirty="0"/>
            </a:p>
            <a:p>
              <a:pPr algn="l" rtl="0" eaLnBrk="0">
                <a:lnSpc>
                  <a:spcPct val="103000"/>
                </a:lnSpc>
              </a:pPr>
              <a:endParaRPr lang="en-US" altLang="en-US" sz="1000" dirty="0"/>
            </a:p>
            <a:p>
              <a:pPr algn="l" rtl="0" eaLnBrk="0">
                <a:lnSpc>
                  <a:spcPct val="103000"/>
                </a:lnSpc>
              </a:pPr>
              <a:endParaRPr lang="en-US" altLang="en-US" sz="1000" dirty="0"/>
            </a:p>
            <a:p>
              <a:pPr algn="l" rtl="0" eaLnBrk="0">
                <a:lnSpc>
                  <a:spcPct val="103000"/>
                </a:lnSpc>
              </a:pPr>
              <a:endParaRPr lang="en-US" altLang="en-US" sz="1000" dirty="0"/>
            </a:p>
            <a:p>
              <a:pPr algn="l" rtl="0" eaLnBrk="0">
                <a:lnSpc>
                  <a:spcPct val="103000"/>
                </a:lnSpc>
              </a:pPr>
              <a:endParaRPr lang="en-US" altLang="en-US" sz="1000" dirty="0"/>
            </a:p>
            <a:p>
              <a:pPr algn="l" rtl="0" eaLnBrk="0">
                <a:lnSpc>
                  <a:spcPct val="103000"/>
                </a:lnSpc>
              </a:pPr>
              <a:endParaRPr lang="en-US" altLang="en-US" sz="1000" dirty="0"/>
            </a:p>
            <a:p>
              <a:pPr algn="l" rtl="0" eaLnBrk="0">
                <a:lnSpc>
                  <a:spcPct val="103000"/>
                </a:lnSpc>
              </a:pPr>
              <a:endParaRPr lang="en-US" altLang="en-US" sz="1000" dirty="0"/>
            </a:p>
            <a:p>
              <a:pPr algn="l" rtl="0" eaLnBrk="0">
                <a:lnSpc>
                  <a:spcPct val="103000"/>
                </a:lnSpc>
              </a:pPr>
              <a:endParaRPr lang="en-US" altLang="en-US" sz="1000" dirty="0"/>
            </a:p>
            <a:p>
              <a:pPr algn="l" rtl="0" eaLnBrk="0">
                <a:lnSpc>
                  <a:spcPct val="103000"/>
                </a:lnSpc>
              </a:pPr>
              <a:endParaRPr lang="en-US" altLang="en-US" sz="1000" dirty="0"/>
            </a:p>
            <a:p>
              <a:pPr algn="l" eaLnBrk="1" hangingPunct="1">
                <a:lnSpc>
                  <a:spcPct val="150000"/>
                </a:lnSpc>
              </a:pPr>
              <a:r>
                <a:rPr lang="en-US" altLang="zh-CN" sz="1400" b="1" dirty="0">
                  <a:solidFill>
                    <a:schemeClr val="bg1"/>
                  </a:solidFill>
                  <a:latin typeface="微软雅黑" panose="020B0503020204020204" charset="-122"/>
                  <a:ea typeface="微软雅黑" panose="020B0503020204020204" charset="-122"/>
                  <a:sym typeface="Gill Sans"/>
                </a:rPr>
                <a:t>         Stud button</a:t>
              </a:r>
            </a:p>
            <a:p>
              <a:pPr algn="l" eaLnBrk="1" hangingPunct="1">
                <a:lnSpc>
                  <a:spcPct val="150000"/>
                </a:lnSpc>
              </a:pPr>
              <a:r>
                <a:rPr lang="en-US" altLang="zh-CN" sz="1000" dirty="0">
                  <a:solidFill>
                    <a:schemeClr val="bg1"/>
                  </a:solidFill>
                  <a:latin typeface="微软雅黑" panose="020B0503020204020204" charset="-122"/>
                  <a:ea typeface="微软雅黑" panose="020B0503020204020204" charset="-122"/>
                  <a:sym typeface="Gill Sans"/>
                </a:rPr>
                <a:t>Also known as jeans button, it is composed of two parts: the upper button (side A) and the lower nail (part B), which is generally suitable for denim clothing.  Jeans button classification: single pin button, nylon insert jeans button, double pin button, etc.  Cap style can be customized LOGO according to customer requirements.</a:t>
              </a:r>
              <a:endParaRPr lang="en-US" altLang="en-US" sz="1000" dirty="0"/>
            </a:p>
          </p:txBody>
        </p:sp>
      </p:grpSp>
      <p:sp>
        <p:nvSpPr>
          <p:cNvPr id="58" name="textbox 58"/>
          <p:cNvSpPr/>
          <p:nvPr/>
        </p:nvSpPr>
        <p:spPr>
          <a:xfrm>
            <a:off x="995045" y="1362710"/>
            <a:ext cx="2592705" cy="2569845"/>
          </a:xfrm>
          <a:prstGeom prst="rect">
            <a:avLst/>
          </a:prstGeom>
          <a:solidFill>
            <a:srgbClr val="013983"/>
          </a:solidFill>
        </p:spPr>
        <p:txBody>
          <a:bodyPr vert="horz" wrap="square" lIns="0" tIns="0" rIns="0" bIns="0"/>
          <a:lstStyle/>
          <a:p>
            <a:pPr algn="l" rtl="0" eaLnBrk="0">
              <a:lnSpc>
                <a:spcPct val="117000"/>
              </a:lnSpc>
            </a:pPr>
            <a:r>
              <a:rPr lang="en-US" altLang="zh-CN" sz="1400" b="1" dirty="0">
                <a:solidFill>
                  <a:schemeClr val="bg1"/>
                </a:solidFill>
                <a:latin typeface="微软雅黑" panose="020B0503020204020204" charset="-122"/>
                <a:ea typeface="微软雅黑" panose="020B0503020204020204" charset="-122"/>
                <a:cs typeface="+mj-cs"/>
                <a:sym typeface="+mn-ea"/>
              </a:rPr>
              <a:t>      Prong snap button</a:t>
            </a:r>
          </a:p>
          <a:p>
            <a:pPr algn="l" eaLnBrk="1" hangingPunct="1">
              <a:lnSpc>
                <a:spcPct val="150000"/>
              </a:lnSpc>
            </a:pPr>
            <a:r>
              <a:rPr lang="zh-CN" altLang="en-US" sz="1000" dirty="0">
                <a:solidFill>
                  <a:schemeClr val="bg1"/>
                </a:solidFill>
                <a:latin typeface="微软雅黑" panose="020B0503020204020204" charset="-122"/>
                <a:ea typeface="微软雅黑" panose="020B0503020204020204" charset="-122"/>
                <a:cs typeface="+mj-cs"/>
                <a:sym typeface="+mn-ea"/>
              </a:rPr>
              <a:t>Beautiful and generous, not only can be engraved on the button surface of a variety of exquisite patterns and brand trademarks, but also through the use of a variety of surface treatment means, can adapt to a variety of colors of clothing fabrics.  Mainly used in knitting, underwear, shirts, pajamas, children's crawl suit and other clothes.</a:t>
            </a:r>
            <a:endParaRPr lang="en-US" altLang="en-US" sz="1000" dirty="0"/>
          </a:p>
        </p:txBody>
      </p:sp>
      <p:pic>
        <p:nvPicPr>
          <p:cNvPr id="59" name="picture 59"/>
          <p:cNvPicPr>
            <a:picLocks noChangeAspect="1"/>
          </p:cNvPicPr>
          <p:nvPr/>
        </p:nvPicPr>
        <p:blipFill>
          <a:blip r:embed="rId6"/>
          <a:stretch>
            <a:fillRect/>
          </a:stretch>
        </p:blipFill>
        <p:spPr>
          <a:xfrm rot="21600000">
            <a:off x="6144767" y="3947160"/>
            <a:ext cx="2577084" cy="2577083"/>
          </a:xfrm>
          <a:prstGeom prst="rect">
            <a:avLst/>
          </a:prstGeom>
        </p:spPr>
      </p:pic>
      <p:pic>
        <p:nvPicPr>
          <p:cNvPr id="60" name="picture 60"/>
          <p:cNvPicPr>
            <a:picLocks noChangeAspect="1"/>
          </p:cNvPicPr>
          <p:nvPr/>
        </p:nvPicPr>
        <p:blipFill>
          <a:blip r:embed="rId7"/>
          <a:stretch>
            <a:fillRect/>
          </a:stretch>
        </p:blipFill>
        <p:spPr>
          <a:xfrm rot="21600000">
            <a:off x="8721852" y="1377695"/>
            <a:ext cx="2577083" cy="2577084"/>
          </a:xfrm>
          <a:prstGeom prst="rect">
            <a:avLst/>
          </a:prstGeom>
        </p:spPr>
      </p:pic>
      <p:pic>
        <p:nvPicPr>
          <p:cNvPr id="61" name="picture 61"/>
          <p:cNvPicPr>
            <a:picLocks noChangeAspect="1"/>
          </p:cNvPicPr>
          <p:nvPr/>
        </p:nvPicPr>
        <p:blipFill>
          <a:blip r:embed="rId8"/>
          <a:stretch>
            <a:fillRect/>
          </a:stretch>
        </p:blipFill>
        <p:spPr>
          <a:xfrm rot="21600000">
            <a:off x="1010411" y="3931920"/>
            <a:ext cx="2577083" cy="2577083"/>
          </a:xfrm>
          <a:prstGeom prst="rect">
            <a:avLst/>
          </a:prstGeom>
        </p:spPr>
      </p:pic>
      <p:sp>
        <p:nvSpPr>
          <p:cNvPr id="62" name="textbox 62"/>
          <p:cNvSpPr/>
          <p:nvPr/>
        </p:nvSpPr>
        <p:spPr>
          <a:xfrm>
            <a:off x="8720327" y="3947159"/>
            <a:ext cx="2577464" cy="2595879"/>
          </a:xfrm>
          <a:prstGeom prst="rect">
            <a:avLst/>
          </a:prstGeom>
          <a:solidFill>
            <a:srgbClr val="8E9A00"/>
          </a:solidFill>
        </p:spPr>
        <p:txBody>
          <a:bodyPr vert="horz" wrap="square" lIns="0" tIns="0" rIns="0" bIns="0"/>
          <a:lstStyle/>
          <a:p>
            <a:pPr algn="l" rtl="0" eaLnBrk="0">
              <a:lnSpc>
                <a:spcPct val="108000"/>
              </a:lnSpc>
            </a:pPr>
            <a:r>
              <a:rPr lang="en-US" altLang="zh-CN" sz="1400" b="1" dirty="0">
                <a:solidFill>
                  <a:schemeClr val="bg1"/>
                </a:solidFill>
                <a:latin typeface="微软雅黑" panose="020B0503020204020204" charset="-122"/>
                <a:ea typeface="微软雅黑" panose="020B0503020204020204" charset="-122"/>
                <a:sym typeface="Gill Sans"/>
              </a:rPr>
              <a:t>                  Eyelet</a:t>
            </a:r>
            <a:endParaRPr lang="zh-CN" sz="1400" b="1" dirty="0">
              <a:solidFill>
                <a:schemeClr val="bg1"/>
              </a:solidFill>
              <a:latin typeface="微软雅黑" panose="020B0503020204020204" charset="-122"/>
              <a:ea typeface="微软雅黑" panose="020B0503020204020204" charset="-122"/>
              <a:sym typeface="Gill Sans"/>
            </a:endParaRPr>
          </a:p>
          <a:p>
            <a:pPr algn="l" eaLnBrk="1" hangingPunct="1">
              <a:lnSpc>
                <a:spcPct val="150000"/>
              </a:lnSpc>
            </a:pPr>
            <a:r>
              <a:rPr lang="zh-CN" sz="1000" dirty="0">
                <a:solidFill>
                  <a:schemeClr val="bg1"/>
                </a:solidFill>
                <a:latin typeface="微软雅黑" panose="020B0503020204020204" charset="-122"/>
                <a:ea typeface="微软雅黑" panose="020B0503020204020204" charset="-122"/>
                <a:sym typeface="Gill Sans"/>
              </a:rPr>
              <a:t>Accessory name, also called eyelets rivets, hollow rivets, shoe eyes.   Mostly metal materials, occasionally plastic products, used for clothing accessories, mostly used for the export of casual clothing hats equipped with drawstrings, and can also be directly used as decoration for clothing surfaces.</a:t>
            </a:r>
            <a:endParaRPr lang="en-US" altLang="en-US" sz="1000" dirty="0"/>
          </a:p>
        </p:txBody>
      </p:sp>
      <p:sp>
        <p:nvSpPr>
          <p:cNvPr id="63" name="textbox 63"/>
          <p:cNvSpPr/>
          <p:nvPr/>
        </p:nvSpPr>
        <p:spPr>
          <a:xfrm>
            <a:off x="6144260" y="1368425"/>
            <a:ext cx="2582545" cy="2596515"/>
          </a:xfrm>
          <a:prstGeom prst="rect">
            <a:avLst/>
          </a:prstGeom>
          <a:solidFill>
            <a:srgbClr val="013983"/>
          </a:solidFill>
        </p:spPr>
        <p:txBody>
          <a:bodyPr vert="horz" wrap="square" lIns="0" tIns="0" rIns="0" bIns="0"/>
          <a:lstStyle/>
          <a:p>
            <a:pPr algn="l" rtl="0" eaLnBrk="0">
              <a:lnSpc>
                <a:spcPct val="100000"/>
              </a:lnSpc>
            </a:pPr>
            <a:r>
              <a:rPr lang="en-US" altLang="zh-CN" sz="1400" b="1" dirty="0">
                <a:solidFill>
                  <a:schemeClr val="bg1"/>
                </a:solidFill>
                <a:latin typeface="微软雅黑" panose="020B0503020204020204" charset="-122"/>
                <a:ea typeface="微软雅黑" panose="020B0503020204020204" charset="-122"/>
                <a:sym typeface="Gill Sans"/>
              </a:rPr>
              <a:t>      Spring sanp button </a:t>
            </a:r>
          </a:p>
          <a:p>
            <a:pPr algn="l" eaLnBrk="1" hangingPunct="1">
              <a:lnSpc>
                <a:spcPct val="150000"/>
              </a:lnSpc>
            </a:pPr>
            <a:r>
              <a:rPr lang="zh-CN" altLang="en-US" sz="900" dirty="0">
                <a:solidFill>
                  <a:schemeClr val="bg1"/>
                </a:solidFill>
                <a:latin typeface="微软雅黑" panose="020B0503020204020204" charset="-122"/>
                <a:ea typeface="微软雅黑" panose="020B0503020204020204" charset="-122"/>
                <a:sym typeface="Gill Sans"/>
              </a:rPr>
              <a:t>Commonly known as snap button, spring button, sewing button.  Snap button is combined with the S-type spring, and is divided into four parts ABCD from top to bottom: AB is called the female button, and the button surface can be engraved with patterns; The CD piece is called the male button, which creates an opening force with the female button to fix the clothing.     The spring button is suitable for all kinds of clothing and bags</a:t>
            </a:r>
            <a:r>
              <a:rPr lang="en-US" altLang="zh-CN" sz="900" dirty="0">
                <a:solidFill>
                  <a:schemeClr val="bg1"/>
                </a:solidFill>
                <a:latin typeface="微软雅黑" panose="020B0503020204020204" charset="-122"/>
                <a:ea typeface="微软雅黑" panose="020B0503020204020204" charset="-122"/>
                <a:sym typeface="Gill Sans"/>
              </a:rPr>
              <a:t>.</a:t>
            </a:r>
            <a:endParaRPr lang="en-US" altLang="en-US" sz="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4"/>
          <p:cNvPicPr>
            <a:picLocks noChangeAspect="1"/>
          </p:cNvPicPr>
          <p:nvPr/>
        </p:nvPicPr>
        <p:blipFill>
          <a:blip r:embed="rId3"/>
          <a:stretch>
            <a:fillRect/>
          </a:stretch>
        </p:blipFill>
        <p:spPr>
          <a:xfrm rot="21600000">
            <a:off x="6416433" y="0"/>
            <a:ext cx="5775566" cy="6081623"/>
          </a:xfrm>
          <a:prstGeom prst="rect">
            <a:avLst/>
          </a:prstGeom>
        </p:spPr>
      </p:pic>
      <p:pic>
        <p:nvPicPr>
          <p:cNvPr id="65" name="picture 65"/>
          <p:cNvPicPr>
            <a:picLocks noChangeAspect="1"/>
          </p:cNvPicPr>
          <p:nvPr/>
        </p:nvPicPr>
        <p:blipFill>
          <a:blip r:embed="rId4"/>
          <a:stretch>
            <a:fillRect/>
          </a:stretch>
        </p:blipFill>
        <p:spPr>
          <a:xfrm rot="21600000">
            <a:off x="0" y="1463878"/>
            <a:ext cx="5780100" cy="5394121"/>
          </a:xfrm>
          <a:prstGeom prst="rect">
            <a:avLst/>
          </a:prstGeom>
        </p:spPr>
      </p:pic>
      <p:pic>
        <p:nvPicPr>
          <p:cNvPr id="66" name="picture 66"/>
          <p:cNvPicPr>
            <a:picLocks noChangeAspect="1"/>
          </p:cNvPicPr>
          <p:nvPr/>
        </p:nvPicPr>
        <p:blipFill>
          <a:blip r:embed="rId5"/>
          <a:stretch>
            <a:fillRect/>
          </a:stretch>
        </p:blipFill>
        <p:spPr>
          <a:xfrm>
            <a:off x="675005" y="1612265"/>
            <a:ext cx="7280275" cy="4403090"/>
          </a:xfrm>
          <a:prstGeom prst="rect">
            <a:avLst/>
          </a:prstGeom>
        </p:spPr>
      </p:pic>
      <p:pic>
        <p:nvPicPr>
          <p:cNvPr id="68" name="picture 68"/>
          <p:cNvPicPr>
            <a:picLocks noChangeAspect="1"/>
          </p:cNvPicPr>
          <p:nvPr/>
        </p:nvPicPr>
        <p:blipFill>
          <a:blip r:embed="rId6"/>
          <a:stretch>
            <a:fillRect/>
          </a:stretch>
        </p:blipFill>
        <p:spPr>
          <a:xfrm rot="21600000">
            <a:off x="4320540" y="3809999"/>
            <a:ext cx="3643883" cy="2208276"/>
          </a:xfrm>
          <a:prstGeom prst="rect">
            <a:avLst/>
          </a:prstGeom>
        </p:spPr>
      </p:pic>
      <p:sp>
        <p:nvSpPr>
          <p:cNvPr id="69" name="textbox 69"/>
          <p:cNvSpPr/>
          <p:nvPr/>
        </p:nvSpPr>
        <p:spPr>
          <a:xfrm>
            <a:off x="7955280" y="3799332"/>
            <a:ext cx="3637915" cy="2214245"/>
          </a:xfrm>
          <a:prstGeom prst="rect">
            <a:avLst/>
          </a:prstGeom>
          <a:solidFill>
            <a:srgbClr val="8E9A00"/>
          </a:solidFill>
        </p:spPr>
        <p:txBody>
          <a:bodyPr vert="horz" wrap="square" lIns="0" tIns="0" rIns="0" bIns="0"/>
          <a:lstStyle/>
          <a:p>
            <a:pPr algn="l" rtl="0" eaLnBrk="0">
              <a:lnSpc>
                <a:spcPct val="117000"/>
              </a:lnSpc>
            </a:pPr>
            <a:r>
              <a:rPr lang="en-US" altLang="zh-CN" sz="1600" noProof="0" dirty="0">
                <a:ln>
                  <a:noFill/>
                </a:ln>
                <a:solidFill>
                  <a:schemeClr val="bg1"/>
                </a:solidFill>
                <a:effectLst/>
                <a:uLnTx/>
                <a:uFillTx/>
                <a:latin typeface="Calibri Light" panose="020F0302020204030204"/>
                <a:ea typeface="微软雅黑" panose="020B0503020204020204" charset="-122"/>
                <a:cs typeface="+mn-ea"/>
                <a:sym typeface="+mn-lt"/>
              </a:rPr>
              <a:t>Hand sewing buttons are sewn on clothes with needles and threads. It can connect clothes and make people neat. The unique hand sewing button will also have an effect on the starting point of clothes. According to the material, it can be divided into: copper, alloy, resin, plastic, wood, etc.</a:t>
            </a:r>
            <a:endParaRPr lang="en-US" altLang="zh-CN" sz="1600" noProof="0" dirty="0">
              <a:ln>
                <a:noFill/>
              </a:ln>
              <a:solidFill>
                <a:schemeClr val="bg1"/>
              </a:solidFill>
              <a:effectLst/>
              <a:uLnTx/>
              <a:uFillTx/>
              <a:latin typeface="Calibri Light" panose="020F0302020204030204"/>
              <a:ea typeface="微软雅黑" panose="020B0503020204020204" charset="-122"/>
              <a:cs typeface="+mn-ea"/>
            </a:endParaRPr>
          </a:p>
        </p:txBody>
      </p:sp>
      <p:sp>
        <p:nvSpPr>
          <p:cNvPr id="70" name="textbox 70"/>
          <p:cNvSpPr/>
          <p:nvPr/>
        </p:nvSpPr>
        <p:spPr>
          <a:xfrm>
            <a:off x="991870" y="423545"/>
            <a:ext cx="7606030" cy="801370"/>
          </a:xfrm>
          <a:prstGeom prst="rect">
            <a:avLst/>
          </a:prstGeom>
        </p:spPr>
        <p:txBody>
          <a:bodyPr vert="horz" wrap="square" lIns="0" tIns="0" rIns="0" bIns="0"/>
          <a:lstStyle/>
          <a:p>
            <a:pPr algn="l" rtl="0" eaLnBrk="0">
              <a:lnSpc>
                <a:spcPct val="85000"/>
              </a:lnSpc>
            </a:pPr>
            <a:endParaRPr lang="en-US" altLang="en-US" sz="100" dirty="0"/>
          </a:p>
          <a:p>
            <a:pPr marL="12700" algn="l" rtl="0" eaLnBrk="0">
              <a:lnSpc>
                <a:spcPct val="96000"/>
              </a:lnSpc>
            </a:pPr>
            <a:r>
              <a:rPr lang="en-US" altLang="zh-CN" sz="5300" b="1" dirty="0">
                <a:latin typeface="微软雅黑" panose="020B0503020204020204" charset="-122"/>
                <a:ea typeface="微软雅黑" panose="020B0503020204020204" charset="-122"/>
                <a:sym typeface="+mn-ea"/>
              </a:rPr>
              <a:t>P</a:t>
            </a:r>
            <a:r>
              <a:rPr lang="zh-CN" altLang="en-US" sz="5300" b="1" dirty="0">
                <a:latin typeface="微软雅黑" panose="020B0503020204020204" charset="-122"/>
                <a:ea typeface="微软雅黑" panose="020B0503020204020204" charset="-122"/>
                <a:sym typeface="+mn-ea"/>
              </a:rPr>
              <a:t>roduct </a:t>
            </a:r>
            <a:r>
              <a:rPr lang="en-US" altLang="zh-CN" sz="5300" b="1" dirty="0">
                <a:latin typeface="微软雅黑" panose="020B0503020204020204" charset="-122"/>
                <a:ea typeface="微软雅黑" panose="020B0503020204020204" charset="-122"/>
                <a:sym typeface="+mn-ea"/>
              </a:rPr>
              <a:t>I</a:t>
            </a:r>
            <a:r>
              <a:rPr lang="zh-CN" altLang="en-US" sz="5300" b="1" dirty="0">
                <a:latin typeface="微软雅黑" panose="020B0503020204020204" charset="-122"/>
                <a:ea typeface="微软雅黑" panose="020B0503020204020204" charset="-122"/>
                <a:sym typeface="+mn-ea"/>
              </a:rPr>
              <a:t>ntroduction</a:t>
            </a:r>
            <a:endParaRPr lang="zh-CN" altLang="en-US" sz="5300" dirty="0">
              <a:latin typeface="微软雅黑" panose="020B0503020204020204" charset="-122"/>
              <a:ea typeface="微软雅黑" panose="020B0503020204020204" charset="-122"/>
            </a:endParaRPr>
          </a:p>
          <a:p>
            <a:pPr marL="12700" algn="l" rtl="0" eaLnBrk="0">
              <a:lnSpc>
                <a:spcPct val="96000"/>
              </a:lnSpc>
            </a:pPr>
            <a:endParaRPr lang="en-US" altLang="en-US" sz="5300" dirty="0"/>
          </a:p>
        </p:txBody>
      </p:sp>
      <p:sp>
        <p:nvSpPr>
          <p:cNvPr id="3" name="矩形 2"/>
          <p:cNvSpPr/>
          <p:nvPr/>
        </p:nvSpPr>
        <p:spPr>
          <a:xfrm>
            <a:off x="4319905" y="1612900"/>
            <a:ext cx="3635375" cy="2186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altLang="zh-CN" noProof="0" dirty="0">
              <a:ln>
                <a:noFill/>
              </a:ln>
              <a:solidFill>
                <a:schemeClr val="bg1"/>
              </a:solidFill>
              <a:effectLst/>
              <a:uLnTx/>
              <a:uFillTx/>
              <a:latin typeface="Calibri Light" panose="020F0302020204030204"/>
              <a:ea typeface="微软雅黑" panose="020B0503020204020204" charset="-122"/>
              <a:cs typeface="+mn-ea"/>
              <a:sym typeface="+mn-lt"/>
            </a:endParaRPr>
          </a:p>
          <a:p>
            <a:pPr algn="l"/>
            <a:r>
              <a:rPr lang="en-US" altLang="zh-CN" noProof="0" dirty="0">
                <a:ln>
                  <a:noFill/>
                </a:ln>
                <a:solidFill>
                  <a:schemeClr val="bg1"/>
                </a:solidFill>
                <a:effectLst/>
                <a:uLnTx/>
                <a:uFillTx/>
                <a:latin typeface="Calibri Light" panose="020F0302020204030204"/>
                <a:ea typeface="微软雅黑" panose="020B0503020204020204" charset="-122"/>
                <a:cs typeface="+mn-ea"/>
                <a:sym typeface="+mn-lt"/>
              </a:rPr>
              <a:t>Plastic snap button is made of POM material, which is environmental friendly and healthy, and has the characteristics of good wear resistance, high temperature resistance and chemical resistance. It is widely used in kid's clothing.</a:t>
            </a:r>
            <a:endParaRPr lang="en-US" altLang="zh-CN" strike="noStrike" noProof="0" dirty="0">
              <a:ln>
                <a:noFill/>
              </a:ln>
              <a:solidFill>
                <a:schemeClr val="bg1"/>
              </a:solidFill>
              <a:effectLst/>
              <a:uLnTx/>
              <a:uFillTx/>
              <a:latin typeface="Calibri Light" panose="020F0302020204030204"/>
              <a:ea typeface="微软雅黑" panose="020B0503020204020204" charset="-122"/>
              <a:cs typeface="+mn-ea"/>
              <a:sym typeface="+mn-lt"/>
            </a:endParaRPr>
          </a:p>
          <a:p>
            <a:pPr algn="l"/>
            <a:endParaRPr lang="zh-CN" altLang="en-US"/>
          </a:p>
        </p:txBody>
      </p:sp>
      <p:sp>
        <p:nvSpPr>
          <p:cNvPr id="4" name="矩形 3"/>
          <p:cNvSpPr/>
          <p:nvPr>
            <p:custDataLst>
              <p:tags r:id="rId1"/>
            </p:custDataLst>
          </p:nvPr>
        </p:nvSpPr>
        <p:spPr>
          <a:xfrm>
            <a:off x="677545" y="3799205"/>
            <a:ext cx="3632835" cy="2214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altLang="zh-CN" noProof="0" dirty="0">
              <a:ln>
                <a:noFill/>
              </a:ln>
              <a:solidFill>
                <a:schemeClr val="bg1"/>
              </a:solidFill>
              <a:effectLst/>
              <a:uLnTx/>
              <a:uFillTx/>
              <a:latin typeface="Calibri Light" panose="020F0302020204030204"/>
              <a:ea typeface="微软雅黑" panose="020B0503020204020204" charset="-122"/>
              <a:cs typeface="+mn-ea"/>
              <a:sym typeface="+mn-lt"/>
            </a:endParaRPr>
          </a:p>
          <a:p>
            <a:pPr algn="l"/>
            <a:r>
              <a:rPr lang="en-US" altLang="zh-CN" sz="1600" noProof="0" dirty="0">
                <a:ln>
                  <a:noFill/>
                </a:ln>
                <a:solidFill>
                  <a:schemeClr val="bg1"/>
                </a:solidFill>
                <a:effectLst/>
                <a:uLnTx/>
                <a:uFillTx/>
                <a:latin typeface="Calibri Light" panose="020F0302020204030204"/>
                <a:ea typeface="微软雅黑" panose="020B0503020204020204" charset="-122"/>
                <a:cs typeface="+mn-ea"/>
                <a:sym typeface="+mn-lt"/>
              </a:rPr>
              <a:t>Resin buttons are made of unsaturated polyester resin. It replaces the previous plexiglass buttons. The surface of resin buttons is bright and clean, and the colors are rich and diverse. The patterns and shapes of buttons can be produced according to customer requirements.</a:t>
            </a:r>
            <a:endParaRPr lang="en-US" altLang="zh-CN" sz="1600" strike="noStrike" noProof="0" dirty="0">
              <a:ln>
                <a:noFill/>
              </a:ln>
              <a:solidFill>
                <a:schemeClr val="bg1"/>
              </a:solidFill>
              <a:effectLst/>
              <a:uLnTx/>
              <a:uFillTx/>
              <a:latin typeface="Calibri Light" panose="020F0302020204030204"/>
              <a:ea typeface="微软雅黑" panose="020B0503020204020204" charset="-122"/>
              <a:cs typeface="+mn-ea"/>
              <a:sym typeface="+mn-lt"/>
            </a:endParaRPr>
          </a:p>
          <a:p>
            <a:pPr algn="l"/>
            <a:endParaRPr lang="zh-CN" altLang="en-US" sz="1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picture 71"/>
          <p:cNvPicPr>
            <a:picLocks noChangeAspect="1"/>
          </p:cNvPicPr>
          <p:nvPr/>
        </p:nvPicPr>
        <p:blipFill>
          <a:blip r:embed="rId2"/>
          <a:stretch>
            <a:fillRect/>
          </a:stretch>
        </p:blipFill>
        <p:spPr>
          <a:xfrm rot="21600000">
            <a:off x="6339840" y="2450591"/>
            <a:ext cx="5852159" cy="4407408"/>
          </a:xfrm>
          <a:prstGeom prst="rect">
            <a:avLst/>
          </a:prstGeom>
        </p:spPr>
      </p:pic>
      <p:pic>
        <p:nvPicPr>
          <p:cNvPr id="72" name="picture 72"/>
          <p:cNvPicPr>
            <a:picLocks noChangeAspect="1"/>
          </p:cNvPicPr>
          <p:nvPr/>
        </p:nvPicPr>
        <p:blipFill>
          <a:blip r:embed="rId3"/>
          <a:stretch>
            <a:fillRect/>
          </a:stretch>
        </p:blipFill>
        <p:spPr>
          <a:xfrm rot="21600000">
            <a:off x="1659636" y="2433828"/>
            <a:ext cx="10532364" cy="4424171"/>
          </a:xfrm>
          <a:prstGeom prst="rect">
            <a:avLst/>
          </a:prstGeom>
        </p:spPr>
      </p:pic>
      <p:pic>
        <p:nvPicPr>
          <p:cNvPr id="73" name="picture 73"/>
          <p:cNvPicPr>
            <a:picLocks noChangeAspect="1"/>
          </p:cNvPicPr>
          <p:nvPr/>
        </p:nvPicPr>
        <p:blipFill>
          <a:blip r:embed="rId4"/>
          <a:stretch>
            <a:fillRect/>
          </a:stretch>
        </p:blipFill>
        <p:spPr>
          <a:xfrm rot="21600000">
            <a:off x="0" y="0"/>
            <a:ext cx="2321051" cy="3364991"/>
          </a:xfrm>
          <a:prstGeom prst="rect">
            <a:avLst/>
          </a:prstGeom>
        </p:spPr>
      </p:pic>
      <p:sp>
        <p:nvSpPr>
          <p:cNvPr id="74" name="textbox 74"/>
          <p:cNvSpPr/>
          <p:nvPr/>
        </p:nvSpPr>
        <p:spPr>
          <a:xfrm>
            <a:off x="3365500" y="3168650"/>
            <a:ext cx="6958330" cy="107505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ct val="97000"/>
              </a:lnSpc>
            </a:pPr>
            <a:r>
              <a:rPr lang="zh-CN" altLang="en-US" sz="4600" b="1">
                <a:latin typeface="微软雅黑" panose="020B0503020204020204" charset="-122"/>
                <a:ea typeface="微软雅黑" panose="020B0503020204020204" charset="-122"/>
                <a:sym typeface="+mn-ea"/>
              </a:rPr>
              <a:t>Partial </a:t>
            </a:r>
            <a:r>
              <a:rPr lang="en-US" altLang="zh-CN" sz="4600" b="1">
                <a:latin typeface="微软雅黑" panose="020B0503020204020204" charset="-122"/>
                <a:ea typeface="微软雅黑" panose="020B0503020204020204" charset="-122"/>
                <a:sym typeface="+mn-ea"/>
              </a:rPr>
              <a:t>P</a:t>
            </a:r>
            <a:r>
              <a:rPr lang="zh-CN" altLang="en-US" sz="4600" b="1">
                <a:latin typeface="微软雅黑" panose="020B0503020204020204" charset="-122"/>
                <a:ea typeface="微软雅黑" panose="020B0503020204020204" charset="-122"/>
                <a:sym typeface="+mn-ea"/>
              </a:rPr>
              <a:t>roduct </a:t>
            </a:r>
            <a:r>
              <a:rPr lang="en-US" altLang="zh-CN" sz="4600" b="1">
                <a:latin typeface="微软雅黑" panose="020B0503020204020204" charset="-122"/>
                <a:ea typeface="微软雅黑" panose="020B0503020204020204" charset="-122"/>
                <a:sym typeface="+mn-ea"/>
              </a:rPr>
              <a:t>D</a:t>
            </a:r>
            <a:r>
              <a:rPr lang="zh-CN" altLang="en-US" sz="4600" b="1">
                <a:latin typeface="微软雅黑" panose="020B0503020204020204" charset="-122"/>
                <a:ea typeface="微软雅黑" panose="020B0503020204020204" charset="-122"/>
                <a:sym typeface="+mn-ea"/>
              </a:rPr>
              <a:t>isplay</a:t>
            </a:r>
            <a:endParaRPr lang="en-US" altLang="en-US" sz="4600"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4b7148dc-2fa0-4737-90e8-f8747f07ba7f"/>
  <p:tag name="COMMONDATA" val="eyJoZGlkIjoiMGIwMGI0NGRiN2RiYjUwMzNiNDQ1ODEwODZhODE4ZTMifQ=="/>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satMod val="110000"/>
                <a:lumMod val="105000"/>
                <a:tint val="67000"/>
              </a:schemeClr>
            </a:gs>
            <a:gs pos="50000">
              <a:schemeClr val="phClr">
                <a:lumMod val="105000"/>
                <a:satMod val="103000"/>
                <a:tint val="73000"/>
              </a:schemeClr>
            </a:gs>
            <a:gs pos="100000">
              <a:schemeClr val="phClr">
                <a:satMod val="105000"/>
                <a:lumMod val="109000"/>
                <a:tint val="81000"/>
              </a:schemeClr>
            </a:gs>
          </a:gsLst>
          <a:lin ang="5400000" scaled="0"/>
        </a:gradFill>
        <a:gradFill rotWithShape="1">
          <a:gsLst>
            <a:gs pos="0">
              <a:schemeClr val="phClr">
                <a:satMod val="103000"/>
                <a:lumMod val="102000"/>
                <a:shade val="94000"/>
              </a:schemeClr>
            </a:gs>
            <a:gs pos="50000">
              <a:schemeClr val="phClr">
                <a:lumMod val="110000"/>
                <a:satMod val="100000"/>
                <a:tint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868</Words>
  <Application>Microsoft Office PowerPoint</Application>
  <PresentationFormat>Widescreen</PresentationFormat>
  <Paragraphs>203</Paragraphs>
  <Slides>24</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微软雅黑</vt:lpstr>
      <vt:lpstr>宋体</vt:lpstr>
      <vt:lpstr>Arial</vt:lpstr>
      <vt:lpstr>Calibri</vt:lpstr>
      <vt:lpstr>Calibri Light</vt:lpstr>
      <vt:lpstr>Cambria</vt:lpstr>
      <vt:lpstr>Gill Sans</vt:lpstr>
      <vt:lpstr>Segoe Print</vt:lpstr>
      <vt:lpstr>黑体</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Faizan Farman</cp:lastModifiedBy>
  <cp:revision>43</cp:revision>
  <dcterms:created xsi:type="dcterms:W3CDTF">2023-09-07T07:28:00Z</dcterms:created>
  <dcterms:modified xsi:type="dcterms:W3CDTF">2024-04-30T05:24:03Z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O">
    <vt:lpwstr>wqlLaW5nc29mdCBQREYgdG8gV1BTIDgw</vt:lpwstr>
  </property>
  <property fmtid="{D5CDD505-2E9C-101B-9397-08002B2CF9AE}" pid="3" name="Created">
    <vt:filetime>2023-08-11T09:45:17Z</vt:filetime>
  </property>
  <property fmtid="{D5CDD505-2E9C-101B-9397-08002B2CF9AE}" pid="4" name="ICV">
    <vt:lpwstr>D85E92EF80024DC2961BB61E4C9DD69C_13</vt:lpwstr>
  </property>
  <property fmtid="{D5CDD505-2E9C-101B-9397-08002B2CF9AE}" pid="5" name="KSOProductBuildVer">
    <vt:lpwstr>2052-11.1.0.14309</vt:lpwstr>
  </property>
</Properties>
</file>